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93" r:id="rId3"/>
  </p:sldMasterIdLst>
  <p:notesMasterIdLst>
    <p:notesMasterId r:id="rId5"/>
  </p:notesMasterIdLst>
  <p:handoutMasterIdLst>
    <p:handoutMasterId r:id="rId20"/>
  </p:handoutMasterIdLst>
  <p:sldIdLst>
    <p:sldId id="257" r:id="rId4"/>
    <p:sldId id="293" r:id="rId6"/>
    <p:sldId id="294" r:id="rId7"/>
    <p:sldId id="258" r:id="rId8"/>
    <p:sldId id="260" r:id="rId9"/>
    <p:sldId id="295" r:id="rId10"/>
    <p:sldId id="296" r:id="rId11"/>
    <p:sldId id="264" r:id="rId12"/>
    <p:sldId id="297" r:id="rId13"/>
    <p:sldId id="270" r:id="rId14"/>
    <p:sldId id="284" r:id="rId15"/>
    <p:sldId id="285" r:id="rId16"/>
    <p:sldId id="286" r:id="rId17"/>
    <p:sldId id="278" r:id="rId18"/>
    <p:sldId id="279" r:id="rId19"/>
  </p:sldIdLst>
  <p:sldSz cx="9144000" cy="6858000" type="screen4x3"/>
  <p:notesSz cx="6858000" cy="9144000"/>
  <p:embeddedFontLst>
    <p:embeddedFont>
      <p:font typeface="SimSun" panose="02010600030101010101" pitchFamily="2" charset="-122"/>
      <p:regular r:id="rId24"/>
    </p:embeddedFont>
    <p:embeddedFont>
      <p:font typeface="Verdana" panose="020B0604030504040204" pitchFamily="34" charset="0"/>
      <p:regular r:id="rId25"/>
    </p:embeddedFont>
    <p:embeddedFont>
      <p:font typeface="MV Boli" panose="02000500030200090000" pitchFamily="2" charset="0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2" userDrawn="1">
          <p15:clr>
            <a:srgbClr val="A4A3A4"/>
          </p15:clr>
        </p15:guide>
        <p15:guide id="2" pos="2836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475" autoAdjust="0"/>
  </p:normalViewPr>
  <p:slideViewPr>
    <p:cSldViewPr showGuides="1">
      <p:cViewPr>
        <p:scale>
          <a:sx n="100" d="100"/>
          <a:sy n="100" d="100"/>
        </p:scale>
        <p:origin x="1812" y="72"/>
      </p:cViewPr>
      <p:guideLst>
        <p:guide orient="horz" pos="1562"/>
        <p:guide pos="2836"/>
        <p:guide orient="horz" pos="22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3115" y="72"/>
      </p:cViewPr>
      <p:guideLst>
        <p:guide orient="horz" pos="2880"/>
        <p:guide pos="2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customXml" Target="../customXml/item3.xml"/><Relationship Id="rId32" Type="http://schemas.openxmlformats.org/officeDocument/2006/relationships/customXml" Target="../customXml/item2.xml"/><Relationship Id="rId31" Type="http://schemas.openxmlformats.org/officeDocument/2006/relationships/customXml" Target="../customXml/item1.xml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A596-72E5-4419-88E9-EE3CFB326DBD}" type="datetimeFigureOut">
              <a:rPr lang="ru-RU" smtClean="0"/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172B-CDA0-46C0-A298-0ACFB08CDA8E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E67-D6CA-4878-BC73-6D05902676FE}" type="datetimeFigureOut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5D96-F751-4184-AD8F-F1BDDB583F49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35D96-F751-4184-AD8F-F1BDDB583F49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35D96-F751-4184-AD8F-F1BDDB583F49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35D96-F751-4184-AD8F-F1BDDB583F49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35D96-F751-4184-AD8F-F1BDDB583F49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 smtClean="0"/>
              <a:t>Заголовок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365104"/>
            <a:ext cx="4895850" cy="1919353"/>
          </a:xfrm>
          <a:prstGeom prst="rect">
            <a:avLst/>
          </a:prstGeom>
        </p:spPr>
        <p:txBody>
          <a:bodyPr/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1800"/>
            </a:lvl1pPr>
            <a:lvl2pPr marL="609600" indent="0">
              <a:buFontTx/>
              <a:buNone/>
              <a:defRPr sz="1600"/>
            </a:lvl2pPr>
            <a:lvl3pPr marL="1219200" indent="0">
              <a:buFontTx/>
              <a:buNone/>
              <a:defRPr sz="1600"/>
            </a:lvl3pPr>
            <a:lvl4pPr marL="1828800" indent="0">
              <a:buFontTx/>
              <a:buNone/>
              <a:defRPr sz="1600"/>
            </a:lvl4pPr>
            <a:lvl5pPr marL="2438400" indent="0">
              <a:buFontTx/>
              <a:buNone/>
              <a:defRPr sz="1600"/>
            </a:lvl5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dirty="0" smtClean="0"/>
              <a:t>Подзаголовок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509184"/>
            <a:ext cx="8229600" cy="4800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024"/>
            <a:ext cx="3970784" cy="4801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508023"/>
            <a:ext cx="4042792" cy="4801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509184"/>
            <a:ext cx="43307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509184"/>
            <a:ext cx="253062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509184"/>
            <a:ext cx="2506588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5" y="1509184"/>
            <a:ext cx="2520281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507796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4523720"/>
            <a:ext cx="2592705" cy="12095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9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8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Текст</a:t>
            </a:r>
            <a:endParaRPr lang="ru-RU" dirty="0" smtClean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Текст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Текст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Текст</a:t>
            </a:r>
            <a:endParaRPr lang="ru-RU" dirty="0" smtClean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 smtClean="0"/>
              <a:t>Тема презентации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6309321"/>
            <a:ext cx="2160240" cy="384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smtClean="0"/>
              <a:t> Группа/должность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3" y="6309348"/>
            <a:ext cx="1221916" cy="383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 smtClean="0"/>
              <a:t>д</a:t>
            </a:r>
            <a:r>
              <a:rPr lang="ru-RU" dirty="0" err="1" smtClean="0"/>
              <a:t>д.мм.гггг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8" y="6309811"/>
            <a:ext cx="2879725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  <a:lvl5pPr marL="2438400" indent="0">
              <a:buNone/>
              <a:defRPr/>
            </a:lvl5pPr>
          </a:lstStyle>
          <a:p>
            <a:pPr lvl="0"/>
            <a:r>
              <a:rPr lang="ru-RU" sz="1600" dirty="0" smtClean="0"/>
              <a:t>ФИО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509184"/>
            <a:ext cx="3887788" cy="21124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508786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4004469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4004071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1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70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70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5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348212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348212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892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228185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228185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8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8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6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6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8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8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10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10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2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2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 (доп)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5050904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340768"/>
            <a:ext cx="4114800" cy="4968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 marL="1219200" indent="0">
              <a:buNone/>
              <a:defRPr sz="2400"/>
            </a:lvl3pPr>
            <a:lvl4pPr marL="1828800" indent="0">
              <a:buNone/>
              <a:defRPr sz="2000"/>
            </a:lvl4pPr>
            <a:lvl5pPr marL="2438400" indent="0">
              <a:buNone/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509184"/>
            <a:ext cx="8229600" cy="4800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024"/>
            <a:ext cx="3970784" cy="4801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508023"/>
            <a:ext cx="4042792" cy="4801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323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 smtClean="0"/>
              <a:t>Тема презентации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5925278"/>
            <a:ext cx="2160240" cy="383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 smtClean="0"/>
              <a:t>д</a:t>
            </a:r>
            <a:r>
              <a:rPr lang="ru-RU" dirty="0" err="1" smtClean="0"/>
              <a:t>д.мм.гггг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9" y="5349214"/>
            <a:ext cx="7776863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  <a:lvl5pPr marL="2438400" indent="0">
              <a:buNone/>
              <a:defRPr/>
            </a:lvl5pPr>
          </a:lstStyle>
          <a:p>
            <a:pPr lvl="0"/>
            <a:r>
              <a:rPr lang="ru-RU" sz="1600" dirty="0" smtClean="0"/>
              <a:t>ФИО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 слев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509184"/>
            <a:ext cx="43307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ри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509184"/>
            <a:ext cx="253062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509184"/>
            <a:ext cx="2506588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5" y="1509184"/>
            <a:ext cx="2520281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7970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507796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4523720"/>
            <a:ext cx="2592705" cy="12095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9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8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Текст</a:t>
            </a:r>
            <a:endParaRPr lang="ru-RU" dirty="0" smtClean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Текст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Текст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Текст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509184"/>
            <a:ext cx="3887788" cy="21124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508786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4004469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4004071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1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70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70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5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348212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348212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892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228185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228185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8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8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 smtClean="0"/>
              <a:t>Тема презентации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5925278"/>
            <a:ext cx="2160240" cy="383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 smtClean="0"/>
              <a:t>д</a:t>
            </a:r>
            <a:r>
              <a:rPr lang="ru-RU" dirty="0" err="1" smtClean="0"/>
              <a:t>д.мм.гггг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6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6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8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8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10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10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2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2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подпись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 smtClean="0"/>
              <a:t>Рисунок/фото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 smtClean="0"/>
              <a:t>Образец  текста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85800" y="2276900"/>
            <a:ext cx="7772400" cy="1470025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6600" b="1">
                <a:latin typeface="Avenir Next Cyr" panose="020B0503020202020204" pitchFamily="34" charset="-52"/>
              </a:defRPr>
            </a:lvl1pPr>
          </a:lstStyle>
          <a:p>
            <a:r>
              <a:rPr lang="ru-RU" dirty="0" smtClean="0"/>
              <a:t>Тема презентации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6309321"/>
            <a:ext cx="2158008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smtClean="0"/>
              <a:t>Группа</a:t>
            </a:r>
            <a:r>
              <a:rPr lang="en-US" dirty="0" smtClean="0"/>
              <a:t>/</a:t>
            </a:r>
            <a:r>
              <a:rPr lang="en-US" dirty="0" err="1" smtClean="0"/>
              <a:t>должность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755664" y="6309348"/>
            <a:ext cx="1152055" cy="383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 smtClean="0"/>
              <a:t>Дд.мм.гггг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8" y="6309811"/>
            <a:ext cx="2879725" cy="3831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  <a:lvl5pPr marL="2438400" indent="0">
              <a:buNone/>
              <a:defRPr/>
            </a:lvl5pPr>
          </a:lstStyle>
          <a:p>
            <a:pPr lvl="0"/>
            <a:r>
              <a:rPr lang="ru-RU" sz="1600" dirty="0" smtClean="0"/>
              <a:t>ФИО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274665"/>
            <a:ext cx="4834880" cy="9461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 smtClean="0"/>
              <a:t>Образец содержания: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6356352"/>
            <a:ext cx="514400" cy="365125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3851929" y="1508788"/>
            <a:ext cx="4824413" cy="480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+mj-lt"/>
              <a:buAutoNum type="arabicPeriod"/>
              <a:defRPr sz="24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/>
          <p:nvPr userDrawn="1"/>
        </p:nvSpPr>
        <p:spPr>
          <a:xfrm>
            <a:off x="971600" y="2276873"/>
            <a:ext cx="4320480" cy="2400267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 smtClean="0">
                <a:latin typeface="Avenir Next Cyr" panose="020B0503020202020204" pitchFamily="34" charset="-52"/>
              </a:rPr>
              <a:t>Заголовок раздела</a:t>
            </a:r>
            <a:endParaRPr lang="ru-RU" sz="5400" b="1" dirty="0" smtClean="0">
              <a:latin typeface="Avenir Next Cyr" panose="020B0503020202020204" pitchFamily="3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509184"/>
            <a:ext cx="8229600" cy="4800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 smtClean="0"/>
              <a:t>Тема презентации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9" y="5925278"/>
            <a:ext cx="7776863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  <a:lvl5pPr marL="2438400" indent="0">
              <a:buNone/>
              <a:defRPr/>
            </a:lvl5pPr>
          </a:lstStyle>
          <a:p>
            <a:pPr lvl="0"/>
            <a:r>
              <a:rPr lang="ru-RU" sz="1600" dirty="0" smtClean="0"/>
              <a:t>ФИО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024"/>
            <a:ext cx="3970784" cy="48013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508023"/>
            <a:ext cx="4042792" cy="4801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509184"/>
            <a:ext cx="43307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blipFill dpi="0" rotWithShape="1">
          <a:blip r:embed="rId2">
            <a:lum/>
          </a:blip>
          <a:srcRect/>
          <a:tile tx="0" ty="0" sx="51000" sy="51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66"/>
            <a:ext cx="4978896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787"/>
            <a:ext cx="41148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609600" indent="0">
              <a:buNone/>
              <a:defRPr sz="2800"/>
            </a:lvl2pPr>
            <a:lvl3pPr marL="1219200" indent="0">
              <a:buNone/>
              <a:defRPr sz="2000"/>
            </a:lvl3pPr>
            <a:lvl4pPr marL="1828800" indent="0">
              <a:buNone/>
              <a:defRPr sz="1800"/>
            </a:lvl4pPr>
            <a:lvl5pPr marL="2438400" indent="0">
              <a:buNone/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80" y="1509184"/>
            <a:ext cx="2530623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600" indent="0">
              <a:buNone/>
              <a:defRPr sz="18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 smtClean="0"/>
          </a:p>
          <a:p>
            <a:pPr lvl="1"/>
            <a:r>
              <a:rPr lang="ru-RU" dirty="0" smtClean="0"/>
              <a:t>Второй уровень</a:t>
            </a:r>
            <a:endParaRPr lang="ru-RU" dirty="0" smtClean="0"/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43" y="1509184"/>
            <a:ext cx="2506585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600" indent="0">
              <a:buNone/>
              <a:defRPr sz="18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 smtClean="0"/>
          </a:p>
          <a:p>
            <a:pPr lvl="1"/>
            <a:r>
              <a:rPr lang="ru-RU" dirty="0" smtClean="0"/>
              <a:t>Второй уровень</a:t>
            </a:r>
            <a:endParaRPr lang="ru-RU" dirty="0" smtClean="0"/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4" y="1509184"/>
            <a:ext cx="2520279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600" indent="0">
              <a:buNone/>
              <a:defRPr sz="18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 smtClean="0"/>
          </a:p>
          <a:p>
            <a:pPr lvl="1"/>
            <a:r>
              <a:rPr lang="ru-RU" dirty="0" smtClean="0"/>
              <a:t>Второй уровень</a:t>
            </a:r>
            <a:endParaRPr lang="ru-RU" dirty="0" smtClean="0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507796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600" indent="0">
              <a:buNone/>
              <a:defRPr sz="1200"/>
            </a:lvl2pPr>
            <a:lvl3pPr marL="1219200" indent="0">
              <a:buNone/>
              <a:defRPr sz="1050"/>
            </a:lvl3pPr>
            <a:lvl4pPr marL="1828800" indent="0">
              <a:buNone/>
              <a:defRPr sz="1000"/>
            </a:lvl4pPr>
            <a:lvl5pPr marL="2438400" indent="0">
              <a:buNone/>
              <a:defRPr sz="1000"/>
            </a:lvl5pPr>
          </a:lstStyle>
          <a:p>
            <a:pPr lvl="0"/>
            <a:r>
              <a:rPr lang="en-US" dirty="0" err="1" smtClean="0"/>
              <a:t>Источник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 smtClean="0"/>
              <a:t>Тема презентации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764704"/>
            <a:ext cx="48245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 smtClean="0"/>
              <a:t>Образец содержания: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6381328"/>
            <a:ext cx="514400" cy="365125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10" name="Текст 9"/>
          <p:cNvSpPr>
            <a:spLocks noGrp="1" noChangeAspect="1"/>
          </p:cNvSpPr>
          <p:nvPr>
            <p:ph type="body" sz="quarter" idx="13"/>
          </p:nvPr>
        </p:nvSpPr>
        <p:spPr>
          <a:xfrm>
            <a:off x="3851929" y="1412776"/>
            <a:ext cx="4824527" cy="48965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 smtClean="0"/>
              <a:t>Заголовок раздела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 smtClean="0"/>
              <a:t>Заголовок раздела</a:t>
            </a:r>
            <a:endParaRPr lang="ru-RU" dirty="0"/>
          </a:p>
        </p:txBody>
      </p:sp>
      <p:sp>
        <p:nvSpPr>
          <p:cNvPr id="13" name="Текст 12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467544" y="4365104"/>
            <a:ext cx="4896544" cy="1920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aseline="0"/>
            </a:lvl1pPr>
            <a:lvl2pPr marL="609600" indent="0">
              <a:buFontTx/>
              <a:buNone/>
              <a:defRPr sz="1200"/>
            </a:lvl2pPr>
            <a:lvl3pPr marL="1219200" indent="0">
              <a:buFontTx/>
              <a:buNone/>
              <a:defRPr sz="1200"/>
            </a:lvl3pPr>
            <a:lvl4pPr marL="1828800" indent="0">
              <a:buFontTx/>
              <a:buNone/>
              <a:defRPr sz="1200"/>
            </a:lvl4pPr>
            <a:lvl5pPr marL="2438400" indent="0">
              <a:buFontTx/>
              <a:buNone/>
              <a:defRPr sz="1200"/>
            </a:lvl5pPr>
          </a:lstStyle>
          <a:p>
            <a:pPr lvl="0"/>
            <a:r>
              <a:rPr lang="ru-RU" dirty="0" smtClean="0"/>
              <a:t>Подзаголовок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5" Type="http://schemas.openxmlformats.org/officeDocument/2006/relationships/theme" Target="../theme/theme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6453336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644660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31.png"/><Relationship Id="rId7" Type="http://schemas.openxmlformats.org/officeDocument/2006/relationships/tags" Target="../tags/tag19.xml"/><Relationship Id="rId6" Type="http://schemas.openxmlformats.org/officeDocument/2006/relationships/image" Target="../media/image30.png"/><Relationship Id="rId5" Type="http://schemas.openxmlformats.org/officeDocument/2006/relationships/tags" Target="../tags/tag18.xml"/><Relationship Id="rId4" Type="http://schemas.openxmlformats.org/officeDocument/2006/relationships/image" Target="../media/image22.png"/><Relationship Id="rId3" Type="http://schemas.openxmlformats.org/officeDocument/2006/relationships/tags" Target="../tags/tag17.xml"/><Relationship Id="rId22" Type="http://schemas.openxmlformats.org/officeDocument/2006/relationships/slideLayout" Target="../slideLayouts/slideLayout12.xml"/><Relationship Id="rId21" Type="http://schemas.openxmlformats.org/officeDocument/2006/relationships/image" Target="../media/image36.png"/><Relationship Id="rId20" Type="http://schemas.openxmlformats.org/officeDocument/2006/relationships/tags" Target="../tags/tag27.xml"/><Relationship Id="rId2" Type="http://schemas.openxmlformats.org/officeDocument/2006/relationships/image" Target="../media/image29.png"/><Relationship Id="rId19" Type="http://schemas.openxmlformats.org/officeDocument/2006/relationships/tags" Target="../tags/tag26.xml"/><Relationship Id="rId18" Type="http://schemas.openxmlformats.org/officeDocument/2006/relationships/image" Target="../media/image35.png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image" Target="../media/image34.png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image" Target="../media/image33.png"/><Relationship Id="rId11" Type="http://schemas.openxmlformats.org/officeDocument/2006/relationships/tags" Target="../tags/tag21.xml"/><Relationship Id="rId10" Type="http://schemas.openxmlformats.org/officeDocument/2006/relationships/image" Target="../media/image32.png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40.png"/><Relationship Id="rId7" Type="http://schemas.openxmlformats.org/officeDocument/2006/relationships/tags" Target="../tags/tag31.xml"/><Relationship Id="rId6" Type="http://schemas.openxmlformats.org/officeDocument/2006/relationships/image" Target="../media/image39.png"/><Relationship Id="rId5" Type="http://schemas.openxmlformats.org/officeDocument/2006/relationships/tags" Target="../tags/tag30.xml"/><Relationship Id="rId4" Type="http://schemas.openxmlformats.org/officeDocument/2006/relationships/image" Target="../media/image38.png"/><Relationship Id="rId3" Type="http://schemas.openxmlformats.org/officeDocument/2006/relationships/tags" Target="../tags/tag29.xml"/><Relationship Id="rId2" Type="http://schemas.openxmlformats.org/officeDocument/2006/relationships/image" Target="../media/image37.png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45.png"/><Relationship Id="rId14" Type="http://schemas.openxmlformats.org/officeDocument/2006/relationships/image" Target="../media/image44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1" Type="http://schemas.openxmlformats.org/officeDocument/2006/relationships/tags" Target="../tags/tag33.xml"/><Relationship Id="rId10" Type="http://schemas.openxmlformats.org/officeDocument/2006/relationships/image" Target="../media/image41.png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3.xml"/><Relationship Id="rId6" Type="http://schemas.openxmlformats.org/officeDocument/2006/relationships/image" Target="../media/image48.png"/><Relationship Id="rId5" Type="http://schemas.openxmlformats.org/officeDocument/2006/relationships/tags" Target="../tags/tag36.xml"/><Relationship Id="rId4" Type="http://schemas.openxmlformats.org/officeDocument/2006/relationships/image" Target="../media/image47.png"/><Relationship Id="rId3" Type="http://schemas.openxmlformats.org/officeDocument/2006/relationships/tags" Target="../tags/tag35.xml"/><Relationship Id="rId2" Type="http://schemas.openxmlformats.org/officeDocument/2006/relationships/image" Target="../media/image46.png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3.xml"/><Relationship Id="rId6" Type="http://schemas.openxmlformats.org/officeDocument/2006/relationships/image" Target="../media/image51.png"/><Relationship Id="rId5" Type="http://schemas.openxmlformats.org/officeDocument/2006/relationships/tags" Target="../tags/tag39.xml"/><Relationship Id="rId4" Type="http://schemas.openxmlformats.org/officeDocument/2006/relationships/image" Target="../media/image50.png"/><Relationship Id="rId3" Type="http://schemas.openxmlformats.org/officeDocument/2006/relationships/tags" Target="../tags/tag38.xml"/><Relationship Id="rId2" Type="http://schemas.openxmlformats.org/officeDocument/2006/relationships/image" Target="../media/image49.png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0.png"/><Relationship Id="rId3" Type="http://schemas.openxmlformats.org/officeDocument/2006/relationships/tags" Target="../tags/tag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tags" Target="../tags/tag6.xml"/><Relationship Id="rId4" Type="http://schemas.openxmlformats.org/officeDocument/2006/relationships/image" Target="../media/image22.png"/><Relationship Id="rId3" Type="http://schemas.openxmlformats.org/officeDocument/2006/relationships/tags" Target="../tags/tag5.xml"/><Relationship Id="rId2" Type="http://schemas.openxmlformats.org/officeDocument/2006/relationships/image" Target="../media/image21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tags" Target="../tags/tag9.xml"/><Relationship Id="rId4" Type="http://schemas.openxmlformats.org/officeDocument/2006/relationships/image" Target="../media/image25.png"/><Relationship Id="rId3" Type="http://schemas.openxmlformats.org/officeDocument/2006/relationships/tags" Target="../tags/tag8.xml"/><Relationship Id="rId2" Type="http://schemas.openxmlformats.org/officeDocument/2006/relationships/image" Target="../media/image24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27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tags" Target="../tags/tag15.xml"/><Relationship Id="rId3" Type="http://schemas.openxmlformats.org/officeDocument/2006/relationships/image" Target="../media/image16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1959858"/>
            <a:ext cx="8964488" cy="2953385"/>
          </a:xfrm>
        </p:spPr>
        <p:txBody>
          <a:bodyPr/>
          <a:lstStyle/>
          <a:p>
            <a:r>
              <a:rPr lang="ru-RU" sz="2800" dirty="0" smtClean="0"/>
              <a:t>Выпускная квалификационная работа</a:t>
            </a:r>
            <a:br>
              <a:rPr lang="ru-RU" dirty="0" smtClean="0"/>
            </a:br>
            <a:r>
              <a:rPr lang="ru-RU" sz="1800" b="0" dirty="0">
                <a:solidFill>
                  <a:srgbClr val="181818"/>
                </a:solidFill>
              </a:rPr>
              <a:t>на тему</a:t>
            </a:r>
            <a:r>
              <a:rPr lang="en-US" sz="1800" b="0" dirty="0">
                <a:solidFill>
                  <a:srgbClr val="181818"/>
                </a:solidFill>
              </a:rPr>
              <a:t>:</a:t>
            </a:r>
            <a:br>
              <a:rPr lang="ru-RU" sz="1800" b="0" dirty="0">
                <a:solidFill>
                  <a:srgbClr val="181818"/>
                </a:solidFill>
              </a:rPr>
            </a:br>
            <a:r>
              <a:rPr lang="en-US" sz="3200" dirty="0" smtClean="0">
                <a:solidFill>
                  <a:srgbClr val="181818"/>
                </a:solidFill>
              </a:rPr>
              <a:t>«</a:t>
            </a:r>
            <a:r>
              <a:rPr lang="ru-RU" sz="3200" dirty="0" smtClean="0">
                <a:solidFill>
                  <a:srgbClr val="181818"/>
                </a:solidFill>
              </a:rPr>
              <a:t>Разработка и исследование параметров синтеза нейросетевых одноклассовых классификаторов</a:t>
            </a:r>
            <a:r>
              <a:rPr lang="en-US" sz="3200" dirty="0" smtClean="0">
                <a:solidFill>
                  <a:srgbClr val="181818"/>
                </a:solidFill>
              </a:rPr>
              <a:t>»</a:t>
            </a:r>
            <a:br>
              <a:rPr lang="ru-RU" sz="2400" dirty="0">
                <a:solidFill>
                  <a:srgbClr val="181818"/>
                </a:solidFill>
              </a:rPr>
            </a:br>
            <a:r>
              <a:rPr lang="ru-RU" sz="4400" dirty="0" smtClean="0"/>
              <a:t> </a:t>
            </a:r>
            <a:endParaRPr lang="ru-RU" sz="440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>
          <a:xfrm>
            <a:off x="685802" y="6309348"/>
            <a:ext cx="1581941" cy="383579"/>
          </a:xfrm>
        </p:spPr>
        <p:txBody>
          <a:bodyPr/>
          <a:lstStyle/>
          <a:p>
            <a:r>
              <a:rPr lang="ru-RU" dirty="0" smtClean="0">
                <a:latin typeface="+mn-ea"/>
                <a:cs typeface="+mn-ea"/>
              </a:rPr>
              <a:t>28</a:t>
            </a:r>
            <a:r>
              <a:rPr lang="en-US" dirty="0" smtClean="0">
                <a:latin typeface="+mn-ea"/>
                <a:cs typeface="+mn-ea"/>
              </a:rPr>
              <a:t>.06.2024</a:t>
            </a:r>
            <a:endParaRPr lang="ru-RU" dirty="0">
              <a:latin typeface="+mn-ea"/>
              <a:cs typeface="+mn-e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04764" y="332656"/>
            <a:ext cx="65344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Федеральное государственное бюджетное образовательное учреждение высшего образования </a:t>
            </a:r>
            <a:endParaRPr lang="ru-RU" dirty="0"/>
          </a:p>
          <a:p>
            <a:pPr algn="ctr"/>
            <a:r>
              <a:rPr lang="en-US" dirty="0"/>
              <a:t>«</a:t>
            </a:r>
            <a:r>
              <a:rPr lang="ru-RU" dirty="0"/>
              <a:t>НИУ </a:t>
            </a:r>
            <a:r>
              <a:rPr lang="en-US" dirty="0"/>
              <a:t>«</a:t>
            </a:r>
            <a:r>
              <a:rPr lang="ru-RU" dirty="0"/>
              <a:t>МЭИ</a:t>
            </a:r>
            <a:r>
              <a:rPr lang="en-US" dirty="0"/>
              <a:t>»</a:t>
            </a:r>
            <a:endParaRPr lang="ru-RU" dirty="0"/>
          </a:p>
          <a:p>
            <a:pPr algn="ctr"/>
            <a:r>
              <a:rPr lang="ru-RU" dirty="0"/>
              <a:t>Институт информационных и вычислительных технологий </a:t>
            </a:r>
            <a:endParaRPr lang="ru-RU" dirty="0"/>
          </a:p>
          <a:p>
            <a:pPr algn="ctr"/>
            <a:r>
              <a:rPr lang="ru-RU" dirty="0"/>
              <a:t>Кафедра </a:t>
            </a:r>
            <a:r>
              <a:rPr lang="en-US" dirty="0"/>
              <a:t>«</a:t>
            </a:r>
            <a:r>
              <a:rPr lang="ru-RU" dirty="0"/>
              <a:t>Управление в технических системах</a:t>
            </a:r>
            <a:r>
              <a:rPr lang="en-US" dirty="0"/>
              <a:t>»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88907" y="5467030"/>
            <a:ext cx="4427984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+mn-ea"/>
                <a:cs typeface="+mn-ea"/>
              </a:rPr>
              <a:t>Студент: </a:t>
            </a:r>
            <a:r>
              <a:rPr lang="ru-RU" b="1" i="1" dirty="0">
                <a:latin typeface="+mn-ea"/>
                <a:cs typeface="+mn-ea"/>
              </a:rPr>
              <a:t>Никитина Н.К. </a:t>
            </a:r>
            <a:endParaRPr lang="ru-RU" b="1" i="1" dirty="0" smtClean="0">
              <a:latin typeface="+mn-ea"/>
              <a:cs typeface="+mn-ea"/>
            </a:endParaRPr>
          </a:p>
          <a:p>
            <a:pPr algn="r"/>
            <a:r>
              <a:rPr lang="ru-RU" dirty="0" smtClean="0">
                <a:latin typeface="+mn-ea"/>
                <a:cs typeface="+mn-ea"/>
              </a:rPr>
              <a:t>Группа: </a:t>
            </a:r>
            <a:r>
              <a:rPr lang="ru-RU" b="1" i="1" dirty="0" smtClean="0">
                <a:latin typeface="+mn-ea"/>
                <a:cs typeface="+mn-ea"/>
              </a:rPr>
              <a:t>А-01-20</a:t>
            </a:r>
            <a:endParaRPr lang="ru-RU" b="1" i="1" dirty="0" smtClean="0">
              <a:latin typeface="+mn-ea"/>
              <a:cs typeface="+mn-ea"/>
            </a:endParaRPr>
          </a:p>
          <a:p>
            <a:pPr algn="r"/>
            <a:r>
              <a:rPr lang="ru-RU" dirty="0" smtClean="0">
                <a:latin typeface="+mn-ea"/>
                <a:cs typeface="+mn-ea"/>
              </a:rPr>
              <a:t>Научный </a:t>
            </a:r>
            <a:r>
              <a:rPr lang="ru-RU" dirty="0">
                <a:latin typeface="+mn-ea"/>
                <a:cs typeface="+mn-ea"/>
              </a:rPr>
              <a:t>руководитель: </a:t>
            </a:r>
            <a:r>
              <a:rPr lang="ru-RU" dirty="0" smtClean="0">
                <a:latin typeface="+mn-ea"/>
                <a:cs typeface="+mn-ea"/>
              </a:rPr>
              <a:t>к.т.н., доцент </a:t>
            </a:r>
            <a:endParaRPr lang="ru-RU" dirty="0" smtClean="0">
              <a:latin typeface="+mn-ea"/>
              <a:cs typeface="+mn-ea"/>
            </a:endParaRPr>
          </a:p>
          <a:p>
            <a:pPr algn="r"/>
            <a:r>
              <a:rPr lang="ru-RU" b="1" i="1" dirty="0" smtClean="0">
                <a:latin typeface="+mn-ea"/>
                <a:cs typeface="+mn-ea"/>
              </a:rPr>
              <a:t>Елисеев </a:t>
            </a:r>
            <a:r>
              <a:rPr lang="ru-RU" b="1" i="1" dirty="0">
                <a:latin typeface="+mn-ea"/>
                <a:cs typeface="+mn-ea"/>
              </a:rPr>
              <a:t>В.Л</a:t>
            </a:r>
            <a:r>
              <a:rPr lang="ru-RU" b="1" i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ru-RU" b="1" i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655" y="187960"/>
            <a:ext cx="7980680" cy="840740"/>
          </a:xfrm>
        </p:spPr>
        <p:txBody>
          <a:bodyPr/>
          <a:lstStyle/>
          <a:p>
            <a:r>
              <a:rPr lang="ru-RU" altLang="en-US">
                <a:sym typeface="+mn-ea"/>
              </a:rPr>
              <a:t>Уменьшение порога ошибки реконструкции. </a:t>
            </a:r>
            <a:r>
              <a:rPr lang="ru-RU" altLang="en-US">
                <a:sym typeface="+mn-ea"/>
              </a:rPr>
              <a:t>ФОПР и ЦОПР.</a:t>
            </a:r>
            <a:endParaRPr lang="ru-RU" dirty="0" smtClean="0">
              <a:latin typeface="+mj-ea"/>
              <a:cs typeface="+mj-e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pic>
        <p:nvPicPr>
          <p:cNvPr id="105" name="Изображение 26"/>
          <p:cNvPicPr>
            <a:picLocks noChangeAspect="1"/>
          </p:cNvPicPr>
          <p:nvPr>
            <p:ph sz="quarter" idx="1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315085"/>
            <a:ext cx="2415540" cy="209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Изображение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88310" y="1272540"/>
            <a:ext cx="27082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Изображение 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12180" y="1228725"/>
            <a:ext cx="2612390" cy="227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Изображение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1460" y="3500755"/>
            <a:ext cx="2483485" cy="204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Изображение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20695" y="3573145"/>
            <a:ext cx="256159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Изображение 3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868035" y="3573145"/>
            <a:ext cx="2600960" cy="209613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Замещающий текст 6"/>
              <p:cNvSpPr>
                <a:spLocks noGrp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395605" y="5805170"/>
                <a:ext cx="2419350" cy="37401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219200" rtl="0" eaLnBrk="1" latinLnBrk="0" hangingPunct="1">
                  <a:spcBef>
                    <a:spcPct val="20000"/>
                  </a:spcBef>
                  <a:buFontTx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600" indent="-3810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4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1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17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3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09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𝑡ℎ</m:t>
                        </m:r>
                      </m:sub>
                    </m:sSub>
                  </m:oMath>
                </a14:m>
                <a:r>
                  <a:rPr lang="en-GB" altLang="ru-RU" sz="1800">
                    <a:latin typeface="+mj-ea"/>
                    <a:cs typeface="+mj-ea"/>
                  </a:rPr>
                  <a:t> = max</a:t>
                </a:r>
                <a14:m>
                  <m:oMath xmlns:m="http://schemas.openxmlformats.org/officeDocument/2006/math">
                    <m:r>
                      <a:rPr lang="en-US" altLang="en-GB" sz="1800">
                        <a:latin typeface="+mj-ea"/>
                        <a:cs typeface="+mj-ea"/>
                      </a:rPr>
                      <m:t>(</m:t>
                    </m:r>
                    <m:sSub>
                      <m:sSubPr>
                        <m:ctrlP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GB" sz="18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GB" sz="18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Замещающий текст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395605" y="5805170"/>
                <a:ext cx="2419350" cy="37401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Замещающий текст 6"/>
              <p:cNvSpPr>
                <a:spLocks noGrp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3491865" y="5788025"/>
                <a:ext cx="2160270" cy="35369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219200" rtl="0" eaLnBrk="1" latinLnBrk="0" hangingPunct="1">
                  <a:spcBef>
                    <a:spcPct val="20000"/>
                  </a:spcBef>
                  <a:buFontTx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600" indent="-3810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4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1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17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3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09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𝑡ℎ</m:t>
                        </m:r>
                      </m:sub>
                    </m:sSub>
                  </m:oMath>
                </a14:m>
                <a:r>
                  <a:rPr lang="en-GB" altLang="ru-RU" sz="1800">
                    <a:latin typeface="+mj-ea"/>
                    <a:cs typeface="+mj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en-GB" sz="1800">
                        <a:latin typeface="+mj-ea"/>
                        <a:cs typeface="+mj-ea"/>
                      </a:rPr>
                      <m:t>80%</m:t>
                    </m:r>
                    <m:r>
                      <a:rPr lang="en-US" altLang="en-GB" sz="1800">
                        <a:latin typeface="+mj-ea"/>
                        <a:cs typeface="+mj-ea"/>
                      </a:rPr>
                      <m:t>(</m:t>
                    </m:r>
                    <m:sSub>
                      <m:sSubPr>
                        <m:ctrlP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GB" sz="18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GB" sz="18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Замещающий текст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3491865" y="5788025"/>
                <a:ext cx="2160270" cy="353695"/>
              </a:xfrm>
              <a:prstGeom prst="rect">
                <a:avLst/>
              </a:prstGeom>
              <a:blipFill rotWithShape="1">
                <a:blip r:embed="rId18"/>
                <a:stretch>
                  <a:fillRect b="-18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Замещающий текст 6"/>
              <p:cNvSpPr>
                <a:spLocks noGrp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6228080" y="5779135"/>
                <a:ext cx="2432050" cy="351790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219200" rtl="0" eaLnBrk="1" latinLnBrk="0" hangingPunct="1">
                  <a:spcBef>
                    <a:spcPct val="20000"/>
                  </a:spcBef>
                  <a:buFontTx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600" indent="-3810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40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1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17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3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0965" indent="-304800" algn="l" defTabSz="12192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𝑡ℎ</m:t>
                        </m:r>
                      </m:sub>
                    </m:sSub>
                  </m:oMath>
                </a14:m>
                <a:r>
                  <a:rPr lang="en-GB" altLang="ru-RU" sz="1800">
                    <a:latin typeface="+mj-ea"/>
                    <a:cs typeface="+mj-ea"/>
                  </a:rPr>
                  <a:t> = max</a:t>
                </a:r>
                <a14:m>
                  <m:oMath xmlns:m="http://schemas.openxmlformats.org/officeDocument/2006/math">
                    <m:r>
                      <a:rPr lang="en-US" altLang="en-GB" sz="1800">
                        <a:latin typeface="+mj-ea"/>
                        <a:cs typeface="+mj-ea"/>
                      </a:rPr>
                      <m:t>(</m:t>
                    </m:r>
                    <m:sSub>
                      <m:sSubPr>
                        <m:ctrlP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𝑅𝐸</m:t>
                        </m:r>
                      </m:e>
                      <m:sub>
                        <m:r>
                          <a:rPr lang="en-US" altLang="en-GB" sz="18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GB" sz="18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GB" sz="18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Замещающий текст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6228080" y="5779135"/>
                <a:ext cx="2432050" cy="351790"/>
              </a:xfrm>
              <a:prstGeom prst="rect">
                <a:avLst/>
              </a:prstGeom>
              <a:blipFill rotWithShape="1">
                <a:blip r:embed="rId21"/>
                <a:stretch>
                  <a:fillRect b="-72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22910"/>
            <a:ext cx="8229600" cy="605790"/>
          </a:xfrm>
        </p:spPr>
        <p:txBody>
          <a:bodyPr/>
          <a:p>
            <a:r>
              <a:rPr lang="ru-RU" altLang="en-US">
                <a:latin typeface="+mj-ea"/>
                <a:cs typeface="+mj-ea"/>
              </a:rPr>
              <a:t>2</a:t>
            </a:r>
            <a:r>
              <a:rPr lang="en-GB" altLang="en-US">
                <a:latin typeface="+mj-ea"/>
                <a:cs typeface="+mj-ea"/>
              </a:rPr>
              <a:t>D</a:t>
            </a:r>
            <a:r>
              <a:rPr lang="ru-RU" altLang="en-GB">
                <a:latin typeface="+mj-ea"/>
                <a:cs typeface="+mj-ea"/>
              </a:rPr>
              <a:t>-</a:t>
            </a:r>
            <a:r>
              <a:rPr lang="ru-RU" altLang="en-US">
                <a:latin typeface="+mj-ea"/>
                <a:cs typeface="+mj-ea"/>
              </a:rPr>
              <a:t>визуализация классификаторов</a:t>
            </a:r>
            <a:endParaRPr lang="ru-RU" altLang="en-US">
              <a:latin typeface="+mj-ea"/>
              <a:cs typeface="+mj-ea"/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pic>
        <p:nvPicPr>
          <p:cNvPr id="47" name="Изображение 26"/>
          <p:cNvPicPr>
            <a:picLocks noChangeAspect="1"/>
          </p:cNvPicPr>
          <p:nvPr>
            <p:ph sz="quarter" idx="1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340485"/>
            <a:ext cx="2573655" cy="18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Изображение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60065" y="1330960"/>
            <a:ext cx="2530475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Изображение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96280" y="1343660"/>
            <a:ext cx="2626995" cy="19380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Текстовое поле 16"/>
          <p:cNvSpPr txBox="1"/>
          <p:nvPr/>
        </p:nvSpPr>
        <p:spPr>
          <a:xfrm>
            <a:off x="318770" y="5783580"/>
            <a:ext cx="8368030" cy="86423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 defTabSz="266700">
              <a:spcAft>
                <a:spcPct val="0"/>
              </a:spcAft>
            </a:pPr>
            <a:r>
              <a:rPr lang="ru-RU" sz="1600">
                <a:latin typeface="+mj-ea"/>
                <a:ea typeface="SimSun" panose="02010600030101010101" pitchFamily="2" charset="-122"/>
                <a:cs typeface="+mj-ea"/>
              </a:rPr>
              <a:t>П</a:t>
            </a:r>
            <a:r>
              <a:rPr sz="1600">
                <a:latin typeface="+mj-ea"/>
                <a:ea typeface="SimSun" panose="02010600030101010101" pitchFamily="2" charset="-122"/>
                <a:cs typeface="+mj-ea"/>
              </a:rPr>
              <a:t>ри уменьшении порога ошибки реконструкции показатели Excess и Coating уменьшаются, а Approx и Deficit наоборот – становятся больше относительно своих теоретически рассчитанных идеальных значений</a:t>
            </a:r>
            <a:r>
              <a:rPr lang="ru-RU" sz="1600">
                <a:latin typeface="+mj-ea"/>
                <a:ea typeface="SimSun" panose="02010600030101010101" pitchFamily="2" charset="-122"/>
                <a:cs typeface="+mj-ea"/>
              </a:rPr>
              <a:t>, что отражает изменение ФОПР.</a:t>
            </a:r>
            <a:endParaRPr lang="ru-RU" sz="1600">
              <a:latin typeface="+mj-ea"/>
              <a:ea typeface="SimSun" panose="02010600030101010101" pitchFamily="2" charset="-122"/>
              <a:cs typeface="+mj-ea"/>
            </a:endParaRPr>
          </a:p>
        </p:txBody>
      </p:sp>
      <p:pic>
        <p:nvPicPr>
          <p:cNvPr id="66" name="Изображение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6080" y="3281680"/>
            <a:ext cx="2501900" cy="190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Изображение 4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31820" y="3357245"/>
            <a:ext cx="2477135" cy="182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Изображение 5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796280" y="3315335"/>
            <a:ext cx="2525395" cy="18694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овое поле 2"/>
              <p:cNvSpPr txBox="1"/>
              <p:nvPr/>
            </p:nvSpPr>
            <p:spPr>
              <a:xfrm>
                <a:off x="755650" y="5255895"/>
                <a:ext cx="2016760" cy="4025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𝑡ℎ</m:t>
                          </m:r>
                        </m:sub>
                      </m:sSub>
                    </m:oMath>
                  </m:oMathPara>
                </a14:m>
                <a:r>
                  <a:rPr lang="en-GB" altLang="ru-RU">
                    <a:latin typeface="+mj-ea"/>
                    <a:cs typeface="+mj-ea"/>
                    <a:sym typeface="+mn-ea"/>
                  </a:rPr>
                  <a:t> = max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GB" sz="1800">
                          <a:latin typeface="+mj-ea"/>
                          <a:cs typeface="+mj-ea"/>
                        </a:rPr>
                        <m:t>(</m:t>
                      </m:r>
                      <m:sSub>
                        <m:sSubPr>
                          <m:ctrlP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GB" sz="18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GB" sz="18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Текстовое поле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" y="5255895"/>
                <a:ext cx="2016760" cy="40259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овое поле 3"/>
              <p:cNvSpPr txBox="1"/>
              <p:nvPr/>
            </p:nvSpPr>
            <p:spPr>
              <a:xfrm>
                <a:off x="3628390" y="5255895"/>
                <a:ext cx="1886585" cy="4025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𝑡ℎ</m:t>
                          </m:r>
                        </m:sub>
                      </m:sSub>
                    </m:oMath>
                  </m:oMathPara>
                </a14:m>
                <a:r>
                  <a:rPr lang="en-GB" altLang="ru-RU">
                    <a:latin typeface="+mj-ea"/>
                    <a:cs typeface="+mj-ea"/>
                    <a:sym typeface="+mn-ea"/>
                  </a:rPr>
                  <a:t> = 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GB" sz="1800">
                          <a:latin typeface="+mj-ea"/>
                          <a:cs typeface="+mj-ea"/>
                        </a:rPr>
                        <m:t>80</m:t>
                      </m:r>
                      <m:r>
                        <a:rPr lang="en-US" altLang="en-GB" sz="1800">
                          <a:latin typeface="+mj-ea"/>
                          <a:cs typeface="+mj-ea"/>
                        </a:rPr>
                        <m:t>%(</m:t>
                      </m:r>
                      <m:sSub>
                        <m:sSubPr>
                          <m:ctrlP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GB" sz="18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GB" sz="18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Текстовое поле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390" y="5255895"/>
                <a:ext cx="1886585" cy="40259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Текстовое поле 5"/>
              <p:cNvSpPr txBox="1"/>
              <p:nvPr/>
            </p:nvSpPr>
            <p:spPr>
              <a:xfrm>
                <a:off x="6289040" y="5259070"/>
                <a:ext cx="1883410" cy="4025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𝑡ℎ</m:t>
                          </m:r>
                        </m:sub>
                      </m:sSub>
                    </m:oMath>
                  </m:oMathPara>
                </a14:m>
                <a:r>
                  <a:rPr lang="en-GB" altLang="ru-RU">
                    <a:latin typeface="+mj-ea"/>
                    <a:cs typeface="+mj-ea"/>
                    <a:sym typeface="+mn-ea"/>
                  </a:rPr>
                  <a:t> = max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GB" sz="1800">
                          <a:latin typeface="+mj-ea"/>
                          <a:cs typeface="+mj-ea"/>
                        </a:rPr>
                        <m:t>(</m:t>
                      </m:r>
                      <m:sSub>
                        <m:sSubPr>
                          <m:ctrlP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US" altLang="en-GB" sz="18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GB" sz="18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GB" sz="1800" i="1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Текстовое поле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040" y="5259070"/>
                <a:ext cx="1883410" cy="40259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Замещающая рамка рисунка 11"/>
          <p:cNvPicPr>
            <a:picLocks noChangeAspect="1"/>
          </p:cNvPicPr>
          <p:nvPr>
            <p:ph type="pic" sz="quarter" idx="2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87440" y="1379855"/>
            <a:ext cx="2894965" cy="351091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27000"/>
            <a:ext cx="8471535" cy="887730"/>
          </a:xfrm>
        </p:spPr>
        <p:txBody>
          <a:bodyPr/>
          <a:p>
            <a:r>
              <a:rPr lang="ru-RU" dirty="0" smtClean="0">
                <a:latin typeface="+mj-ea"/>
                <a:cs typeface="+mj-ea"/>
                <a:sym typeface="+mn-ea"/>
              </a:rPr>
              <a:t>Общие результаты экспериментов  1 нейрона в сужении</a:t>
            </a:r>
            <a:endParaRPr lang="ru-RU" altLang="en-US">
              <a:latin typeface="+mj-ea"/>
              <a:cs typeface="+mj-ea"/>
            </a:endParaRP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8"/>
          </p:nvPr>
        </p:nvSpPr>
        <p:spPr>
          <a:xfrm>
            <a:off x="315595" y="5073650"/>
            <a:ext cx="8535670" cy="1709420"/>
          </a:xfrm>
        </p:spPr>
        <p:txBody>
          <a:bodyPr>
            <a:normAutofit lnSpcReduction="10000"/>
          </a:bodyPr>
          <a:p>
            <a:pPr algn="l"/>
            <a:r>
              <a:rPr lang="ru-RU" altLang="en-US" sz="1600">
                <a:latin typeface="+mj-ea"/>
                <a:cs typeface="+mj-ea"/>
              </a:rPr>
              <a:t>При уменьшении порога показатель </a:t>
            </a:r>
            <a:r>
              <a:rPr lang="ru-RU" altLang="en-US" sz="1600" b="1">
                <a:latin typeface="+mj-ea"/>
                <a:cs typeface="+mj-ea"/>
              </a:rPr>
              <a:t>Еxcess</a:t>
            </a:r>
            <a:r>
              <a:rPr lang="ru-RU" altLang="en-US" sz="1600">
                <a:latin typeface="+mj-ea"/>
                <a:cs typeface="+mj-ea"/>
              </a:rPr>
              <a:t> и </a:t>
            </a:r>
            <a:r>
              <a:rPr lang="ru-RU" altLang="en-US" sz="1600" b="1">
                <a:latin typeface="+mj-ea"/>
                <a:cs typeface="+mj-ea"/>
                <a:sym typeface="+mn-ea"/>
              </a:rPr>
              <a:t>Аpprox </a:t>
            </a:r>
            <a:r>
              <a:rPr lang="ru-RU" altLang="en-US" sz="1600">
                <a:latin typeface="+mj-ea"/>
                <a:cs typeface="+mj-ea"/>
              </a:rPr>
              <a:t>стремятся к идеалу. Значение </a:t>
            </a:r>
            <a:r>
              <a:rPr lang="ru-RU" altLang="en-US" sz="1600" b="1">
                <a:latin typeface="+mj-ea"/>
                <a:cs typeface="+mj-ea"/>
              </a:rPr>
              <a:t>Deficit </a:t>
            </a:r>
            <a:r>
              <a:rPr lang="ru-RU" altLang="en-US" sz="1600">
                <a:latin typeface="+mj-ea"/>
                <a:cs typeface="+mj-ea"/>
                <a:sym typeface="+mn-ea"/>
              </a:rPr>
              <a:t>увеличивается, постепенно о</a:t>
            </a:r>
            <a:r>
              <a:rPr lang="ru-RU" altLang="en-US" sz="1600">
                <a:latin typeface="+mj-ea"/>
                <a:cs typeface="+mj-ea"/>
              </a:rPr>
              <a:t>тдаляясь от своего идеального значения. В зависимости от специфики задачи можно брать тот или иной порог для достижения «идеальности» более важного показателя. </a:t>
            </a:r>
            <a:endParaRPr lang="ru-RU" altLang="en-US" sz="1600">
              <a:latin typeface="+mj-ea"/>
              <a:cs typeface="+mj-ea"/>
            </a:endParaRPr>
          </a:p>
          <a:p>
            <a:pPr algn="l"/>
            <a:r>
              <a:rPr lang="ru-RU" altLang="en-US" sz="1600">
                <a:latin typeface="+mj-ea"/>
                <a:cs typeface="+mj-ea"/>
              </a:rPr>
              <a:t>При уменьшении порога ошибки реконструкции до 70%, значения всех показателей находятся в балансе, следовательно, на нем можно остановиться.</a:t>
            </a:r>
            <a:endParaRPr lang="ru-RU" altLang="en-US" sz="1600">
              <a:latin typeface="+mj-ea"/>
              <a:cs typeface="+mj-ea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pic>
        <p:nvPicPr>
          <p:cNvPr id="8" name="Замещающая рамка рисунка 7"/>
          <p:cNvPicPr>
            <a:picLocks noChangeAspect="1"/>
          </p:cNvPicPr>
          <p:nvPr>
            <p:ph type="pic" sz="quarter" idx="2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88310" y="1340485"/>
            <a:ext cx="3183890" cy="3574415"/>
          </a:xfrm>
          <a:prstGeom prst="rect">
            <a:avLst/>
          </a:prstGeom>
        </p:spPr>
      </p:pic>
      <p:pic>
        <p:nvPicPr>
          <p:cNvPr id="3" name="Замещающая рамка рисунка 2"/>
          <p:cNvPicPr>
            <a:picLocks noChangeAspect="1"/>
          </p:cNvPicPr>
          <p:nvPr>
            <p:ph type="pic" sz="quarter" idx="20"/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1340485"/>
            <a:ext cx="3097530" cy="3550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Замещающая рамка рисунка 8"/>
          <p:cNvPicPr>
            <a:picLocks noChangeAspect="1"/>
          </p:cNvPicPr>
          <p:nvPr>
            <p:ph type="pic" sz="quarter" idx="2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39790" y="1288415"/>
            <a:ext cx="3097530" cy="32029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9865" y="164465"/>
            <a:ext cx="8750935" cy="850265"/>
          </a:xfrm>
        </p:spPr>
        <p:txBody>
          <a:bodyPr/>
          <a:p>
            <a:r>
              <a:rPr lang="ru-RU" dirty="0" smtClean="0">
                <a:latin typeface="+mj-ea"/>
                <a:cs typeface="+mj-ea"/>
                <a:sym typeface="+mn-ea"/>
              </a:rPr>
              <a:t>Общие результаты экспериментов  2 нейронов в сужении</a:t>
            </a: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8"/>
          </p:nvPr>
        </p:nvSpPr>
        <p:spPr>
          <a:xfrm>
            <a:off x="290830" y="4766310"/>
            <a:ext cx="8649970" cy="880745"/>
          </a:xfrm>
        </p:spPr>
        <p:txBody>
          <a:bodyPr>
            <a:noAutofit/>
          </a:bodyPr>
          <a:p>
            <a:pPr algn="l"/>
            <a:r>
              <a:rPr lang="ru-RU" altLang="en-US" sz="1600">
                <a:latin typeface="+mj-ea"/>
                <a:cs typeface="+mj-ea"/>
              </a:rPr>
              <a:t>Для двух нейронов в сужении при уменьшении порога ошибки реконструкции наблюдается скачкообразный характер изменения показателей качества, чего не наблюдалось в более узкой структуре. </a:t>
            </a:r>
            <a:endParaRPr lang="ru-RU" altLang="en-US" sz="1600">
              <a:latin typeface="+mj-ea"/>
              <a:cs typeface="+mj-ea"/>
            </a:endParaRPr>
          </a:p>
          <a:p>
            <a:pPr algn="l"/>
            <a:r>
              <a:rPr lang="ru-RU" altLang="en-US" sz="1600">
                <a:latin typeface="+mj-ea"/>
                <a:cs typeface="+mj-ea"/>
              </a:rPr>
              <a:t>Показатели EDCA для архитектур с двумя нейронами в сужении более близки к теоретически рассчитанным значениям, что можно явно заметить по графику Deficit, который получился «ниже» соответствующего для одного нейрона в «узком горле».</a:t>
            </a:r>
            <a:endParaRPr lang="ru-RU" altLang="en-US" sz="1600">
              <a:latin typeface="+mj-ea"/>
              <a:cs typeface="+mj-ea"/>
            </a:endParaRPr>
          </a:p>
        </p:txBody>
      </p:sp>
      <p:sp>
        <p:nvSpPr>
          <p:cNvPr id="10" name="Замещающий 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pic>
        <p:nvPicPr>
          <p:cNvPr id="7" name="Замещающая рамка рисунка 6"/>
          <p:cNvPicPr>
            <a:picLocks noChangeAspect="1"/>
          </p:cNvPicPr>
          <p:nvPr>
            <p:ph type="pic" sz="quarter" idx="2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15920" y="1288415"/>
            <a:ext cx="3095625" cy="3212465"/>
          </a:xfrm>
          <a:prstGeom prst="rect">
            <a:avLst/>
          </a:prstGeom>
        </p:spPr>
      </p:pic>
      <p:pic>
        <p:nvPicPr>
          <p:cNvPr id="5" name="Замещающая рамка рисунка 4"/>
          <p:cNvPicPr>
            <a:picLocks noChangeAspect="1"/>
          </p:cNvPicPr>
          <p:nvPr>
            <p:ph type="pic" sz="quarter" idx="20"/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36195" y="1268730"/>
            <a:ext cx="2992755" cy="32327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66725"/>
            <a:ext cx="8229600" cy="561975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>
              <a:buFont typeface="+mj-lt"/>
            </a:pPr>
            <a:r>
              <a:rPr lang="ru-RU" dirty="0">
                <a:latin typeface="+mj-ea"/>
                <a:cs typeface="+mj-ea"/>
              </a:rPr>
              <a:t>1. </a:t>
            </a:r>
            <a:r>
              <a:rPr dirty="0">
                <a:latin typeface="+mj-ea"/>
                <a:cs typeface="+mj-ea"/>
              </a:rPr>
              <a:t>Проанализировано влияние порога ошибки реконструкции на показатели качества EDCA. При уменьшении порога до 70% значения показателей находятся в балансе, что делает его универсальным порогом.</a:t>
            </a:r>
            <a:endParaRPr dirty="0">
              <a:latin typeface="+mj-ea"/>
              <a:cs typeface="+mj-ea"/>
            </a:endParaRPr>
          </a:p>
          <a:p>
            <a:pPr lvl="0">
              <a:buFont typeface="+mj-lt"/>
            </a:pPr>
            <a:endParaRPr dirty="0">
              <a:latin typeface="+mj-ea"/>
              <a:cs typeface="+mj-ea"/>
            </a:endParaRPr>
          </a:p>
          <a:p>
            <a:pPr lvl="0">
              <a:buFont typeface="+mj-lt"/>
            </a:pPr>
            <a:r>
              <a:rPr lang="ru-RU" dirty="0">
                <a:latin typeface="+mj-ea"/>
                <a:cs typeface="+mj-ea"/>
              </a:rPr>
              <a:t>2. </a:t>
            </a:r>
            <a:r>
              <a:rPr dirty="0">
                <a:latin typeface="+mj-ea"/>
                <a:cs typeface="+mj-ea"/>
              </a:rPr>
              <a:t>Доказана закономерность, что при уменьшении порога ошибки реконструкции показатели качества Excess и Coating уменьшаются, а Approx и Deficit наоборот – становятся больше, относительно своих идеальных значений.</a:t>
            </a:r>
            <a:endParaRPr dirty="0">
              <a:latin typeface="+mj-ea"/>
              <a:cs typeface="+mj-ea"/>
            </a:endParaRPr>
          </a:p>
          <a:p>
            <a:pPr lvl="0">
              <a:buFont typeface="+mj-lt"/>
            </a:pPr>
            <a:endParaRPr dirty="0">
              <a:latin typeface="+mj-ea"/>
              <a:cs typeface="+mj-ea"/>
            </a:endParaRPr>
          </a:p>
          <a:p>
            <a:pPr lvl="0">
              <a:buFont typeface="+mj-lt"/>
            </a:pPr>
            <a:r>
              <a:rPr lang="ru-RU" dirty="0">
                <a:latin typeface="+mj-ea"/>
                <a:cs typeface="+mj-ea"/>
              </a:rPr>
              <a:t>3. </a:t>
            </a:r>
            <a:r>
              <a:rPr dirty="0">
                <a:latin typeface="+mj-ea"/>
                <a:cs typeface="+mj-ea"/>
              </a:rPr>
              <a:t>Построены зависимости</a:t>
            </a:r>
            <a:r>
              <a:rPr lang="en-GB" dirty="0">
                <a:latin typeface="+mj-ea"/>
                <a:cs typeface="+mj-ea"/>
              </a:rPr>
              <a:t> </a:t>
            </a:r>
            <a:r>
              <a:rPr dirty="0">
                <a:latin typeface="+mj-ea"/>
                <a:cs typeface="+mj-ea"/>
                <a:sym typeface="+mn-ea"/>
              </a:rPr>
              <a:t>показателей качества EDCA</a:t>
            </a:r>
            <a:r>
              <a:rPr lang="en-GB" dirty="0">
                <a:latin typeface="+mj-ea"/>
                <a:cs typeface="+mj-ea"/>
                <a:sym typeface="+mn-ea"/>
              </a:rPr>
              <a:t> </a:t>
            </a:r>
            <a:r>
              <a:rPr lang="ru-RU" dirty="0">
                <a:latin typeface="+mj-ea"/>
                <a:cs typeface="+mj-ea"/>
                <a:sym typeface="+mn-ea"/>
              </a:rPr>
              <a:t>от</a:t>
            </a:r>
            <a:r>
              <a:rPr dirty="0">
                <a:latin typeface="+mj-ea"/>
                <a:cs typeface="+mj-ea"/>
              </a:rPr>
              <a:t> сужения архитектуры автокодировщика. Архитектуры с большей размерностью сужения обеспечивают более близкое соответствие показателей EDCA теоретическим значениям, что особенно заметно по графику Deficit.</a:t>
            </a:r>
            <a:endParaRPr dirty="0">
              <a:latin typeface="+mj-ea"/>
              <a:cs typeface="+mj-ea"/>
            </a:endParaRPr>
          </a:p>
          <a:p>
            <a:pPr lvl="0">
              <a:buFont typeface="+mj-lt"/>
            </a:pPr>
            <a:endParaRPr dirty="0">
              <a:latin typeface="+mj-ea"/>
              <a:cs typeface="+mj-ea"/>
            </a:endParaRPr>
          </a:p>
          <a:p>
            <a:pPr lvl="0">
              <a:buFont typeface="+mj-lt"/>
            </a:pPr>
            <a:r>
              <a:rPr lang="ru-RU" dirty="0">
                <a:latin typeface="+mj-ea"/>
                <a:cs typeface="+mj-ea"/>
              </a:rPr>
              <a:t>4. По теме работы сделана публикация на конференции </a:t>
            </a:r>
            <a:r>
              <a:rPr lang="ru-RU" dirty="0" smtClean="0">
                <a:latin typeface="+mj-ea"/>
                <a:cs typeface="+mj-ea"/>
                <a:sym typeface="+mn-ea"/>
              </a:rPr>
              <a:t>XXXV «Проблема автоматизации и управления в технических системах» (Пенза, 2023). </a:t>
            </a:r>
            <a:endParaRPr lang="ru-RU" dirty="0" smtClean="0">
              <a:latin typeface="+mj-ea"/>
              <a:cs typeface="+mj-ea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GB">
                <a:latin typeface="+mj-ea"/>
                <a:cs typeface="+mj-ea"/>
              </a:rPr>
              <a:t>Нейросетевой одноклассовый классификатор </a:t>
            </a:r>
            <a:endParaRPr lang="ru-RU" altLang="en-GB">
              <a:latin typeface="+mj-ea"/>
              <a:cs typeface="+mj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quarter" idx="13"/>
          </p:nvPr>
        </p:nvSpPr>
        <p:spPr>
          <a:xfrm>
            <a:off x="323215" y="1307465"/>
            <a:ext cx="8715375" cy="2551430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en-US" sz="1800" dirty="0">
                <a:latin typeface="+mj-ea"/>
                <a:cs typeface="+mj-ea"/>
                <a:sym typeface="+mn-ea"/>
              </a:rPr>
              <a:t>Одноклассовая классификация не требует разметки обучающих данных</a:t>
            </a:r>
            <a:r>
              <a:rPr lang="ru-RU" altLang="en-US" sz="1800" dirty="0">
                <a:latin typeface="+mj-ea"/>
                <a:cs typeface="+mj-ea"/>
                <a:sym typeface="+mn-ea"/>
              </a:rPr>
              <a:t>, что делает у</a:t>
            </a:r>
            <a:r>
              <a:rPr lang="en-US" sz="1800" dirty="0">
                <a:latin typeface="+mj-ea"/>
                <a:cs typeface="+mj-ea"/>
                <a:sym typeface="+mn-ea"/>
              </a:rPr>
              <a:t>правление качеством </a:t>
            </a:r>
            <a:r>
              <a:rPr lang="en-US" sz="1800" b="1" dirty="0">
                <a:latin typeface="+mj-ea"/>
                <a:cs typeface="+mj-ea"/>
                <a:sym typeface="+mn-ea"/>
              </a:rPr>
              <a:t>нейросетевого одноклассового классификатора</a:t>
            </a:r>
            <a:r>
              <a:rPr lang="en-US" sz="1800" dirty="0">
                <a:latin typeface="+mj-ea"/>
                <a:cs typeface="+mj-ea"/>
                <a:sym typeface="+mn-ea"/>
              </a:rPr>
              <a:t> </a:t>
            </a:r>
            <a:r>
              <a:rPr lang="ru-RU" altLang="en-US" sz="1800" dirty="0">
                <a:latin typeface="+mj-ea"/>
                <a:cs typeface="+mj-ea"/>
                <a:sym typeface="+mn-ea"/>
              </a:rPr>
              <a:t>с архитектурой автокодировщика </a:t>
            </a:r>
            <a:r>
              <a:rPr lang="en-US" sz="1800" dirty="0">
                <a:latin typeface="+mj-ea"/>
                <a:cs typeface="+mj-ea"/>
                <a:sym typeface="+mn-ea"/>
              </a:rPr>
              <a:t>актуальной задачей.</a:t>
            </a:r>
            <a:endParaRPr lang="en-US" sz="1800" dirty="0">
              <a:latin typeface="+mj-ea"/>
              <a:cs typeface="+mj-ea"/>
              <a:sym typeface="+mn-ea"/>
            </a:endParaRPr>
          </a:p>
          <a:p>
            <a:pPr>
              <a:lnSpc>
                <a:spcPct val="100000"/>
              </a:lnSpc>
            </a:pPr>
            <a:endParaRPr lang="ru-RU" altLang="en-US" sz="1800" dirty="0">
              <a:latin typeface="+mj-ea"/>
              <a:cs typeface="+mj-ea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ru-RU" altLang="en-US" sz="1800" b="1">
                <a:latin typeface="+mj-ea"/>
                <a:cs typeface="+mj-ea"/>
                <a:sym typeface="+mn-ea"/>
              </a:rPr>
              <a:t>Нейросетевой автокодировщик</a:t>
            </a:r>
            <a:r>
              <a:rPr lang="ru-RU" altLang="en-US" sz="1800">
                <a:latin typeface="+mj-ea"/>
                <a:cs typeface="+mj-ea"/>
                <a:sym typeface="+mn-ea"/>
              </a:rPr>
              <a:t> - многослойная нейронная сеть, количества входов и выходов которой соответствуют размерности входных данных, а скрытые слои содержат меньшее количество нейронов, образуя  </a:t>
            </a:r>
            <a:r>
              <a:rPr lang="ru-RU" altLang="en-US" sz="1800" b="1">
                <a:latin typeface="+mj-ea"/>
                <a:cs typeface="+mj-ea"/>
                <a:sym typeface="+mn-ea"/>
              </a:rPr>
              <a:t>“узкое горло”</a:t>
            </a:r>
            <a:r>
              <a:rPr lang="ru-RU" altLang="en-US" sz="1800">
                <a:latin typeface="+mj-ea"/>
                <a:cs typeface="+mj-ea"/>
                <a:sym typeface="+mn-ea"/>
              </a:rPr>
              <a:t>, отвечающее за сжатие информации. </a:t>
            </a:r>
            <a:r>
              <a:rPr sz="1800" dirty="0">
                <a:latin typeface="+mj-ea"/>
                <a:cs typeface="+mj-ea"/>
                <a:sym typeface="+mn-ea"/>
              </a:rPr>
              <a:t>Незнакомые данные будут "вспоминаться" с большими ошибками, в отличие от знакомых, которые сеть "вспомнит" с высокой точностью</a:t>
            </a:r>
            <a:r>
              <a:rPr lang="en-US" sz="1800" dirty="0">
                <a:latin typeface="+mj-ea"/>
                <a:cs typeface="+mj-ea"/>
                <a:sym typeface="+mn-ea"/>
              </a:rPr>
              <a:t>. </a:t>
            </a:r>
            <a:endParaRPr lang="en-US" sz="1800" dirty="0">
              <a:latin typeface="+mj-ea"/>
              <a:cs typeface="+mj-ea"/>
            </a:endParaRPr>
          </a:p>
          <a:p>
            <a:endParaRPr lang="ru-RU" altLang="en-US">
              <a:sym typeface="+mn-ea"/>
            </a:endParaRPr>
          </a:p>
          <a:p>
            <a:endParaRPr lang="ru-RU" altLang="en-US">
              <a:sym typeface="+mn-ea"/>
            </a:endParaRPr>
          </a:p>
          <a:p>
            <a:endParaRPr lang="ru-RU" altLang="en-US" dirty="0">
              <a:latin typeface="+mj-ea"/>
              <a:cs typeface="+mj-ea"/>
              <a:sym typeface="+mn-ea"/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pic>
        <p:nvPicPr>
          <p:cNvPr id="35" name="Изображение 1"/>
          <p:cNvPicPr>
            <a:picLocks noChangeAspect="1"/>
          </p:cNvPicPr>
          <p:nvPr>
            <p:ph sz="quarter" idx="14"/>
            <p:custDataLst>
              <p:tags r:id="rId1"/>
            </p:custDataLst>
          </p:nvPr>
        </p:nvPicPr>
        <p:blipFill>
          <a:blip r:embed="rId2"/>
          <a:srcRect t="7391"/>
          <a:stretch>
            <a:fillRect/>
          </a:stretch>
        </p:blipFill>
        <p:spPr>
          <a:xfrm>
            <a:off x="2844165" y="3933190"/>
            <a:ext cx="3442970" cy="27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460" y="178435"/>
            <a:ext cx="8435340" cy="850265"/>
          </a:xfrm>
        </p:spPr>
        <p:txBody>
          <a:bodyPr/>
          <a:p>
            <a:r>
              <a:rPr lang="ru-RU" altLang="en-GB">
                <a:latin typeface="+mj-ea"/>
                <a:cs typeface="+mj-ea"/>
                <a:sym typeface="+mn-ea"/>
              </a:rPr>
              <a:t>Нейросетевой одноклассовый классификатор </a:t>
            </a:r>
            <a:endParaRPr lang="ru-RU" alt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18EB61-9EBD-44E2-9C41-DDD2243C44D8}" type="slidenum">
              <a:rPr lang="ru-RU" smtClean="0"/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179705" y="1340485"/>
                <a:ext cx="4116705" cy="49142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/>
                <a:r>
                  <a:rPr lang="ru-RU" altLang="en-US">
                    <a:sym typeface="+mn-ea"/>
                  </a:rPr>
                  <a:t>В результате восстановленный пример</a:t>
                </a:r>
                <a:r>
                  <a:rPr lang="en-GB" altLang="ru-RU"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en-GB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en-GB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𝑥</m:t>
                        </m:r>
                      </m:e>
                    </m:acc>
                    <m:r>
                      <a:rPr lang="en-US" altLang="en-GB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 </m:t>
                    </m:r>
                  </m:oMath>
                </a14:m>
                <a:r>
                  <a:rPr lang="ru-RU" altLang="en-US">
                    <a:sym typeface="+mn-ea"/>
                  </a:rPr>
                  <a:t>путем сравнения с входным</a:t>
                </a:r>
                <a:r>
                  <a:rPr lang="en-US" altLang="ru-RU">
                    <a:sym typeface="+mn-ea"/>
                  </a:rPr>
                  <a:t> </a:t>
                </a:r>
                <a:r>
                  <a:rPr lang="ru-RU" altLang="ru-RU">
                    <a:sym typeface="+mn-ea"/>
                  </a:rPr>
                  <a:t>примером</a:t>
                </a:r>
                <a:r>
                  <a:rPr lang="en-GB" altLang="ru-RU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GB" i="1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𝑥</m:t>
                    </m:r>
                  </m:oMath>
                </a14:m>
                <a:r>
                  <a:rPr lang="ru-RU" altLang="en-US">
                    <a:sym typeface="+mn-ea"/>
                  </a:rPr>
                  <a:t> даёт </a:t>
                </a:r>
                <a:r>
                  <a:rPr lang="ru-RU" altLang="en-US" b="1">
                    <a:sym typeface="+mn-ea"/>
                  </a:rPr>
                  <a:t>ошибку реконструкции</a:t>
                </a:r>
                <a:r>
                  <a:rPr lang="ru-RU" altLang="en-US" b="1">
                    <a:latin typeface="+mj-ea"/>
                    <a:cs typeface="+mj-ea"/>
                    <a:sym typeface="+mn-ea"/>
                  </a:rPr>
                  <a:t> - </a:t>
                </a:r>
                <a:r>
                  <a:rPr lang="en-GB" altLang="en-US" b="1">
                    <a:latin typeface="+mj-ea"/>
                    <a:cs typeface="+mj-ea"/>
                    <a:sym typeface="+mn-ea"/>
                  </a:rPr>
                  <a:t>RE</a:t>
                </a:r>
                <a:r>
                  <a:rPr lang="en-GB" altLang="ru-RU" b="1">
                    <a:sym typeface="+mn-ea"/>
                  </a:rPr>
                  <a:t>.</a:t>
                </a:r>
                <a:r>
                  <a:rPr lang="ru-RU" altLang="en-US" b="1">
                    <a:sym typeface="+mn-ea"/>
                  </a:rPr>
                  <a:t>  </a:t>
                </a:r>
                <a:r>
                  <a:rPr lang="ru-RU" altLang="en-US">
                    <a:sym typeface="+mn-ea"/>
                  </a:rPr>
                  <a:t>Обучение автокодировщика  осуществляется по критерию минимизации этой ошибки реконструкции</a:t>
                </a:r>
                <a:r>
                  <a:rPr lang="en-GB" altLang="ru-RU">
                    <a:sym typeface="+mn-ea"/>
                  </a:rPr>
                  <a:t>:</a:t>
                </a:r>
                <a:endParaRPr lang="ru-RU" altLang="en-US">
                  <a:sym typeface="+mn-ea"/>
                </a:endParaRPr>
              </a:p>
              <a:p>
                <a:pPr algn="l"/>
                <a:endParaRPr lang="ru-RU" altLang="en-US" b="1">
                  <a:sym typeface="+mn-ea"/>
                </a:endParaRPr>
              </a:p>
              <a:p>
                <a:pPr algn="l"/>
                <a:r>
                  <a:rPr lang="ru-RU" altLang="en-US" b="1">
                    <a:sym typeface="+mn-ea"/>
                  </a:rPr>
                  <a:t>Порог ошибки реконструкции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ru-RU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𝑹𝑬</m:t>
                        </m:r>
                      </m:e>
                      <m:sub>
                        <m:r>
                          <a:rPr lang="en-US" altLang="ru-RU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𝒕𝒉</m:t>
                        </m:r>
                      </m:sub>
                    </m:sSub>
                  </m:oMath>
                </a14:m>
                <a:r>
                  <a:rPr lang="ru-RU" altLang="en-US">
                    <a:latin typeface="+mj-ea"/>
                    <a:cs typeface="+mj-ea"/>
                    <a:sym typeface="+mn-ea"/>
                  </a:rPr>
                  <a:t>,</a:t>
                </a:r>
                <a:r>
                  <a:rPr lang="ru-RU" altLang="en-US">
                    <a:sym typeface="+mn-ea"/>
                  </a:rPr>
                  <a:t> при котором входной пример ещё считается распознанным как знакомый, можно принимать как </a:t>
                </a:r>
                <a:r>
                  <a:rPr lang="ru-RU" altLang="en-US" i="1">
                    <a:sym typeface="+mn-ea"/>
                  </a:rPr>
                  <a:t>границу класса</a:t>
                </a:r>
                <a:r>
                  <a:rPr lang="ru-RU" altLang="en-US">
                    <a:sym typeface="+mn-ea"/>
                  </a:rPr>
                  <a:t> в пространстве признаков, очерченную нейросетью. Порог позволяет построить решающее правило одноклассового классификатора: </a:t>
                </a:r>
                <a:endParaRPr lang="ru-RU" altLang="en-US">
                  <a:sym typeface="+mn-ea"/>
                </a:endParaRPr>
              </a:p>
              <a:p>
                <a:pPr algn="l"/>
                <a:endParaRPr lang="ru-RU" altLang="en-US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5" y="1340485"/>
                <a:ext cx="4116705" cy="4914265"/>
              </a:xfrm>
              <a:prstGeom prst="rect">
                <a:avLst/>
              </a:prstGeom>
              <a:blipFill rotWithShape="1">
                <a:blip r:embed="rId1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Изображение 7"/>
          <p:cNvPicPr>
            <a:picLocks noChangeAspect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11955" y="1340485"/>
            <a:ext cx="4791075" cy="27552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Текстовое поле 13"/>
              <p:cNvSpPr txBox="1"/>
              <p:nvPr/>
            </p:nvSpPr>
            <p:spPr>
              <a:xfrm>
                <a:off x="4069080" y="4159885"/>
                <a:ext cx="4260215" cy="18510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GB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𝑅𝐸</m:t>
                      </m:r>
                      <m:r>
                        <a:rPr lang="en-US" altLang="en-GB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en-GB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𝑥</m:t>
                      </m:r>
                      <m:r>
                        <a:rPr lang="en-US" altLang="en-GB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 = </m:t>
                      </m:r>
                      <m:rad>
                        <m:radPr>
                          <m:degHide m:val="on"/>
                          <m:ctrlPr>
                            <a:rPr lang="en-US" altLang="en-GB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en-GB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GB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en-GB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GB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GB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GB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en-GB" sz="24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en-GB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GB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GB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en-GB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en-GB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en-GB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→</m:t>
                      </m:r>
                      <m:r>
                        <a:rPr lang="en-US" altLang="en-GB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altLang="en-GB" sz="24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GB" altLang="en-US" sz="2400" i="1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indent="457200"/>
                <a:r>
                  <a:rPr lang="en-GB" altLang="en-US" sz="2400" i="1">
                    <a:latin typeface="Times New Roman" panose="02020603050405020304" charset="0"/>
                    <a:cs typeface="Times New Roman" panose="02020603050405020304" charset="0"/>
                  </a:rPr>
                  <a:t>CL(x)=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en-GB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GB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altLang="en-US" sz="2400" i="1">
                                <a:latin typeface="Times New Roman" panose="02020603050405020304" charset="0"/>
                                <a:cs typeface="Times New Roman" panose="02020603050405020304" charset="0"/>
                                <a:sym typeface="+mn-ea"/>
                              </a:rPr>
                              <m:t>0, RE(x) &gt; </m:t>
                            </m:r>
                            <m:sSub>
                              <m:sSubPr>
                                <m:ctrlPr>
                                  <a:rPr lang="en-US" altLang="ru-RU"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  <m:t>𝑅𝐸</m:t>
                                </m:r>
                              </m:e>
                              <m:sub>
                                <m:r>
                                  <a:rPr lang="en-US" altLang="ru-RU"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  <m:t>𝑡ℎ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en-GB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en-GB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, </m:t>
                            </m:r>
                            <m:r>
                              <a:rPr lang="en-GB" altLang="en-US" sz="2400" i="1">
                                <a:latin typeface="Times New Roman" panose="02020603050405020304" charset="0"/>
                                <a:cs typeface="Times New Roman" panose="02020603050405020304" charset="0"/>
                                <a:sym typeface="+mn-ea"/>
                              </a:rPr>
                              <m:t>RE(x) </m:t>
                            </m:r>
                            <m:r>
                              <a:rPr lang="en-US" altLang="en-GB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GB" altLang="en-US" sz="2400" i="1">
                                <a:latin typeface="Times New Roman" panose="02020603050405020304" charset="0"/>
                                <a:cs typeface="Times New Roman" panose="02020603050405020304" charset="0"/>
                                <a:sym typeface="+mn-ea"/>
                              </a:rPr>
                              <m:t> </m:t>
                            </m:r>
                            <m:sSub>
                              <m:sSubPr>
                                <m:ctrlPr>
                                  <a:rPr lang="en-US" altLang="ru-RU"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  <m:t>𝑅𝐸</m:t>
                                </m:r>
                              </m:e>
                              <m:sub>
                                <m:r>
                                  <a:rPr lang="en-US" altLang="ru-RU"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  <m:t>𝑡ℎ</m:t>
                                </m:r>
                              </m:sub>
                            </m:sSub>
                            <m:r>
                              <a:rPr lang="en-GB" altLang="en-US" sz="2400" i="1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m:t> </m:t>
                            </m:r>
                            <m:r>
                              <a:rPr lang="en-US" altLang="en-GB" sz="2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 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altLang="en-US" sz="2400" i="1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en-GB" altLang="en-US" sz="24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4" name="Текстовое поле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80" y="4159885"/>
                <a:ext cx="4260215" cy="18510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552450"/>
          </a:xfrm>
        </p:spPr>
        <p:txBody>
          <a:bodyPr/>
          <a:lstStyle/>
          <a:p>
            <a:r>
              <a:rPr lang="ru-RU" dirty="0" smtClean="0"/>
              <a:t>Постановка задачи ВКР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457200" y="1348105"/>
            <a:ext cx="8258810" cy="4961255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+mj-ea"/>
                <a:cs typeface="+mj-ea"/>
                <a:sym typeface="+mn-ea"/>
              </a:rPr>
              <a:t>Традиционные показатели качества на основе матрицы ошибок, такие как </a:t>
            </a:r>
            <a:r>
              <a:rPr lang="ru-RU" b="1" i="1" dirty="0" smtClean="0">
                <a:latin typeface="+mj-ea"/>
                <a:cs typeface="+mj-ea"/>
                <a:sym typeface="+mn-ea"/>
              </a:rPr>
              <a:t>Accuracy</a:t>
            </a:r>
            <a:r>
              <a:rPr lang="ru-RU" b="1" dirty="0" smtClean="0">
                <a:latin typeface="+mj-ea"/>
                <a:cs typeface="+mj-ea"/>
                <a:sym typeface="+mn-ea"/>
              </a:rPr>
              <a:t>, </a:t>
            </a:r>
            <a:r>
              <a:rPr lang="ru-RU" b="1" i="1" dirty="0" smtClean="0">
                <a:latin typeface="+mj-ea"/>
                <a:cs typeface="+mj-ea"/>
                <a:sym typeface="+mn-ea"/>
              </a:rPr>
              <a:t>Recall</a:t>
            </a:r>
            <a:r>
              <a:rPr lang="ru-RU" b="1" dirty="0" smtClean="0">
                <a:latin typeface="+mj-ea"/>
                <a:cs typeface="+mj-ea"/>
                <a:sym typeface="+mn-ea"/>
              </a:rPr>
              <a:t>, </a:t>
            </a:r>
            <a:r>
              <a:rPr lang="ru-RU" b="1" i="1" dirty="0" smtClean="0">
                <a:latin typeface="+mj-ea"/>
                <a:cs typeface="+mj-ea"/>
                <a:sym typeface="+mn-ea"/>
              </a:rPr>
              <a:t>Precision </a:t>
            </a:r>
            <a:r>
              <a:rPr lang="ru-RU" b="1" dirty="0" smtClean="0">
                <a:latin typeface="+mj-ea"/>
                <a:cs typeface="+mj-ea"/>
                <a:sym typeface="+mn-ea"/>
              </a:rPr>
              <a:t>и</a:t>
            </a:r>
            <a:r>
              <a:rPr lang="ru-RU" b="1" i="1" dirty="0" smtClean="0">
                <a:latin typeface="+mj-ea"/>
                <a:cs typeface="+mj-ea"/>
                <a:sym typeface="+mn-ea"/>
              </a:rPr>
              <a:t> F-мера</a:t>
            </a:r>
            <a:r>
              <a:rPr lang="ru-RU" dirty="0" smtClean="0">
                <a:latin typeface="+mj-ea"/>
                <a:cs typeface="+mj-ea"/>
                <a:sym typeface="+mn-ea"/>
              </a:rPr>
              <a:t>, не</a:t>
            </a:r>
            <a:r>
              <a:rPr lang="en-GB" altLang="ru-RU" dirty="0" smtClean="0">
                <a:latin typeface="+mj-ea"/>
                <a:cs typeface="+mj-ea"/>
                <a:sym typeface="+mn-ea"/>
              </a:rPr>
              <a:t> </a:t>
            </a:r>
            <a:r>
              <a:rPr lang="ru-RU" dirty="0" smtClean="0">
                <a:latin typeface="+mj-ea"/>
                <a:cs typeface="+mj-ea"/>
                <a:sym typeface="+mn-ea"/>
              </a:rPr>
              <a:t>оценивающие качество за пределами размеченной выборки, слабо релевантны для одноклассовой классификации, не имеющую «негативного» и «позитивного» класса.  </a:t>
            </a:r>
            <a:endParaRPr lang="ru-RU" dirty="0" smtClean="0">
              <a:latin typeface="+mj-ea"/>
              <a:cs typeface="+mj-ea"/>
              <a:sym typeface="+mn-ea"/>
            </a:endParaRPr>
          </a:p>
          <a:p>
            <a:endParaRPr lang="ru-RU" dirty="0" smtClean="0">
              <a:latin typeface="+mj-ea"/>
              <a:cs typeface="+mj-ea"/>
              <a:sym typeface="+mn-ea"/>
            </a:endParaRPr>
          </a:p>
          <a:p>
            <a:r>
              <a:rPr lang="ru-RU" dirty="0" smtClean="0">
                <a:latin typeface="+mj-ea"/>
                <a:cs typeface="+mj-ea"/>
                <a:sym typeface="+mn-ea"/>
              </a:rPr>
              <a:t>Для того, чтобы оценить точность аппроксимации классификатором области обучающих данных и избежать ряда недостатков общеприятых показателей, был использован </a:t>
            </a:r>
            <a:r>
              <a:rPr lang="ru-RU" b="1" dirty="0" smtClean="0">
                <a:latin typeface="+mj-ea"/>
                <a:cs typeface="+mj-ea"/>
                <a:sym typeface="+mn-ea"/>
              </a:rPr>
              <a:t>критерий </a:t>
            </a:r>
            <a:r>
              <a:rPr lang="en-GB" b="1" dirty="0" smtClean="0">
                <a:latin typeface="+mj-ea"/>
                <a:cs typeface="+mj-ea"/>
                <a:sym typeface="+mn-ea"/>
              </a:rPr>
              <a:t>EDCA</a:t>
            </a:r>
            <a:r>
              <a:rPr lang="ru-RU" altLang="en-GB" b="1" dirty="0" smtClean="0">
                <a:latin typeface="+mj-ea"/>
                <a:cs typeface="+mj-ea"/>
                <a:sym typeface="+mn-ea"/>
              </a:rPr>
              <a:t>, </a:t>
            </a:r>
            <a:r>
              <a:rPr lang="ru-RU" altLang="en-GB" dirty="0" smtClean="0">
                <a:latin typeface="+mj-ea"/>
                <a:cs typeface="+mj-ea"/>
                <a:sym typeface="+mn-ea"/>
              </a:rPr>
              <a:t>на основе 4 оценок: </a:t>
            </a:r>
            <a:r>
              <a:rPr lang="en-GB" altLang="en-GB" dirty="0" smtClean="0">
                <a:latin typeface="+mj-ea"/>
                <a:cs typeface="+mj-ea"/>
                <a:sym typeface="+mn-ea"/>
              </a:rPr>
              <a:t>Excess</a:t>
            </a:r>
            <a:r>
              <a:rPr lang="ru-RU" altLang="en-GB" dirty="0" smtClean="0">
                <a:latin typeface="+mj-ea"/>
                <a:cs typeface="+mj-ea"/>
                <a:sym typeface="+mn-ea"/>
              </a:rPr>
              <a:t> </a:t>
            </a:r>
            <a:r>
              <a:rPr lang="en-GB" altLang="en-GB" dirty="0" smtClean="0">
                <a:latin typeface="+mj-ea"/>
                <a:cs typeface="+mj-ea"/>
                <a:sym typeface="+mn-ea"/>
              </a:rPr>
              <a:t>(</a:t>
            </a:r>
            <a:r>
              <a:rPr lang="ru-RU" altLang="en-GB" dirty="0" smtClean="0">
                <a:latin typeface="+mj-ea"/>
                <a:cs typeface="+mj-ea"/>
                <a:sym typeface="+mn-ea"/>
              </a:rPr>
              <a:t>превышение</a:t>
            </a:r>
            <a:r>
              <a:rPr lang="en-GB" altLang="en-GB" dirty="0" smtClean="0">
                <a:latin typeface="+mj-ea"/>
                <a:cs typeface="+mj-ea"/>
                <a:sym typeface="+mn-ea"/>
              </a:rPr>
              <a:t>), Deficit (</a:t>
            </a:r>
            <a:r>
              <a:rPr lang="ru-RU" altLang="en-GB" dirty="0" smtClean="0">
                <a:latin typeface="+mj-ea"/>
                <a:cs typeface="+mj-ea"/>
                <a:sym typeface="+mn-ea"/>
              </a:rPr>
              <a:t>недостаток</a:t>
            </a:r>
            <a:r>
              <a:rPr lang="en-GB" altLang="en-GB" dirty="0" smtClean="0">
                <a:latin typeface="+mj-ea"/>
                <a:cs typeface="+mj-ea"/>
                <a:sym typeface="+mn-ea"/>
              </a:rPr>
              <a:t>), Coating</a:t>
            </a:r>
            <a:r>
              <a:rPr lang="ru-RU" altLang="en-GB" dirty="0" smtClean="0">
                <a:latin typeface="+mj-ea"/>
                <a:cs typeface="+mj-ea"/>
                <a:sym typeface="+mn-ea"/>
              </a:rPr>
              <a:t> </a:t>
            </a:r>
            <a:r>
              <a:rPr lang="en-GB" altLang="en-GB" dirty="0" smtClean="0">
                <a:latin typeface="+mj-ea"/>
                <a:cs typeface="+mj-ea"/>
                <a:sym typeface="+mn-ea"/>
              </a:rPr>
              <a:t>(</a:t>
            </a:r>
            <a:r>
              <a:rPr lang="ru-RU" altLang="en-GB" dirty="0" smtClean="0">
                <a:latin typeface="+mj-ea"/>
                <a:cs typeface="+mj-ea"/>
                <a:sym typeface="+mn-ea"/>
              </a:rPr>
              <a:t>перекрытие</a:t>
            </a:r>
            <a:r>
              <a:rPr lang="en-GB" altLang="en-GB" dirty="0" smtClean="0">
                <a:latin typeface="+mj-ea"/>
                <a:cs typeface="+mj-ea"/>
                <a:sym typeface="+mn-ea"/>
              </a:rPr>
              <a:t>) </a:t>
            </a:r>
            <a:r>
              <a:rPr lang="ru-RU" altLang="en-GB" dirty="0" smtClean="0">
                <a:latin typeface="+mj-ea"/>
                <a:cs typeface="+mj-ea"/>
                <a:sym typeface="+mn-ea"/>
              </a:rPr>
              <a:t>и </a:t>
            </a:r>
            <a:r>
              <a:rPr lang="en-US" altLang="en-GB" dirty="0" smtClean="0">
                <a:latin typeface="+mj-ea"/>
                <a:cs typeface="+mj-ea"/>
                <a:sym typeface="+mn-ea"/>
              </a:rPr>
              <a:t>Approx</a:t>
            </a:r>
            <a:r>
              <a:rPr lang="ru-RU" altLang="en-US" dirty="0" smtClean="0">
                <a:latin typeface="+mj-ea"/>
                <a:cs typeface="+mj-ea"/>
                <a:sym typeface="+mn-ea"/>
              </a:rPr>
              <a:t> (приближение).</a:t>
            </a:r>
            <a:endParaRPr lang="ru-RU" dirty="0" smtClean="0">
              <a:latin typeface="+mj-ea"/>
              <a:cs typeface="+mj-ea"/>
              <a:sym typeface="+mn-ea"/>
            </a:endParaRPr>
          </a:p>
          <a:p>
            <a:endParaRPr lang="ru-RU" b="1" dirty="0" smtClean="0">
              <a:sym typeface="+mn-ea"/>
            </a:endParaRPr>
          </a:p>
          <a:p>
            <a:endParaRPr lang="ru-RU" b="1" dirty="0" smtClean="0">
              <a:sym typeface="+mn-ea"/>
            </a:endParaRPr>
          </a:p>
          <a:p>
            <a:r>
              <a:rPr lang="ru-RU" b="1" dirty="0" smtClean="0">
                <a:latin typeface="+mj-ea"/>
                <a:cs typeface="+mj-ea"/>
                <a:sym typeface="+mn-ea"/>
              </a:rPr>
              <a:t>Цель дипломной работы: </a:t>
            </a:r>
            <a:r>
              <a:rPr lang="ru-RU" dirty="0">
                <a:latin typeface="+mj-ea"/>
                <a:cs typeface="+mj-ea"/>
                <a:sym typeface="+mn-ea"/>
              </a:rPr>
              <a:t>экспериментально исследовать влияние параметров архитектуры нейросетевого автокодировщика и порога ошибки реконструкции на качество одноклассовой классификации, измеряемое характеристиками EDCA. </a:t>
            </a:r>
            <a:endParaRPr lang="ru-RU" dirty="0">
              <a:latin typeface="+mj-ea"/>
              <a:cs typeface="+mj-ea"/>
            </a:endParaRPr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j-ea"/>
                <a:cs typeface="+mj-ea"/>
              </a:rPr>
              <a:t>Критерий оценки качества </a:t>
            </a:r>
            <a:br>
              <a:rPr lang="ru-RU" dirty="0" smtClean="0">
                <a:latin typeface="+mj-ea"/>
                <a:cs typeface="+mj-ea"/>
              </a:rPr>
            </a:br>
            <a:r>
              <a:rPr lang="ru-RU" dirty="0" smtClean="0">
                <a:latin typeface="+mj-ea"/>
                <a:cs typeface="+mj-ea"/>
              </a:rPr>
              <a:t>классификаторов </a:t>
            </a:r>
            <a:r>
              <a:rPr lang="en-US" dirty="0" smtClean="0">
                <a:latin typeface="+mj-ea"/>
                <a:cs typeface="+mj-ea"/>
              </a:rPr>
              <a:t>EDCA</a:t>
            </a:r>
            <a:endParaRPr lang="ru-RU" dirty="0">
              <a:latin typeface="+mj-ea"/>
              <a:cs typeface="+mj-e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508125"/>
                <a:ext cx="8503920" cy="1755775"/>
              </a:xfrm>
            </p:spPr>
            <p:txBody>
              <a:bodyPr>
                <a:normAutofit lnSpcReduction="20000"/>
              </a:bodyPr>
              <a:lstStyle/>
              <a:p>
                <a:r>
                  <a:rPr lang="ru-RU" b="1" dirty="0" smtClean="0">
                    <a:latin typeface="+mj-ea"/>
                    <a:cs typeface="+mj-ea"/>
                  </a:rPr>
                  <a:t>EDCA </a:t>
                </a:r>
                <a:r>
                  <a:rPr lang="ru-RU" dirty="0" smtClean="0">
                    <a:latin typeface="+mj-ea"/>
                    <a:cs typeface="+mj-ea"/>
                  </a:rPr>
                  <a:t>рассчитываются на основе двух дискретных оценок: объем, занимаемый положительными решениями одноклассового классификатора в пространстве входных признаков </a:t>
                </a:r>
                <a14:m>
                  <m:oMath xmlns:m="http://schemas.openxmlformats.org/officeDocument/2006/math">
                    <m:r>
                      <a:rPr lang="en-US" altLang="ru-RU" dirty="0" smtClean="0">
                        <a:latin typeface="+mj-ea"/>
                        <a:cs typeface="+mj-ea"/>
                      </a:rPr>
                      <m:t>−</m:t>
                    </m:r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 </m:t>
                    </m:r>
                  </m:oMath>
                </a14:m>
                <a:r>
                  <a:rPr lang="ru-RU" altLang="en-US" smtClean="0">
                    <a:latin typeface="+mj-ea"/>
                    <a:cs typeface="+mj-ea"/>
                  </a:rPr>
                  <a:t>(фактическая область принятия решений - ФОПР)</a:t>
                </a:r>
                <a:r>
                  <a:rPr lang="ru-RU" dirty="0" smtClean="0">
                    <a:latin typeface="+mj-ea"/>
                    <a:cs typeface="+mj-ea"/>
                  </a:rPr>
                  <a:t>, и объем, который занимают обучающие данные этого классификатора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ru-RU" dirty="0" smtClean="0">
                    <a:latin typeface="+mj-ea"/>
                    <a:cs typeface="+mj-ea"/>
                  </a:rPr>
                  <a:t> (целевая область принятия решений - ЦОПР).</a:t>
                </a:r>
                <a:endParaRPr lang="ru-RU" dirty="0" smtClean="0">
                  <a:latin typeface="+mj-ea"/>
                  <a:cs typeface="+mj-ea"/>
                </a:endParaRPr>
              </a:p>
              <a:p>
                <a:r>
                  <a:rPr lang="ru-RU" dirty="0" smtClean="0"/>
                  <a:t> </a:t>
                </a:r>
                <a:endParaRPr lang="ru-RU" b="1" dirty="0" smtClean="0"/>
              </a:p>
            </p:txBody>
          </p:sp>
        </mc:Choice>
        <mc:Fallback>
          <p:sp>
            <p:nvSpPr>
              <p:cNvPr id="4" name="Объект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508125"/>
                <a:ext cx="8503920" cy="175577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Замещающий текст 10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179259" y="2987166"/>
                <a:ext cx="3567286" cy="2414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latin typeface="Cambria Math" panose="02040503050406030204" pitchFamily="18" charset="0"/>
                        </a:rPr>
                        <m:t>𝑬𝒙𝒄𝒆𝒔𝒔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latin typeface="Cambria Math" panose="02040503050406030204" pitchFamily="18" charset="0"/>
                        </a:rPr>
                        <m:t>𝑫𝒆𝒇𝒊𝒄𝒊𝒕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latin typeface="Cambria Math" panose="02040503050406030204" pitchFamily="18" charset="0"/>
                        </a:rPr>
                        <m:t>𝑪𝒐𝒂𝒕𝒊𝒏𝒈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⋂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latin typeface="Cambria Math" panose="02040503050406030204" pitchFamily="18" charset="0"/>
                        </a:rPr>
                        <m:t>𝑨𝒑𝒑𝒓𝒐𝒙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9" y="2987166"/>
                <a:ext cx="3567286" cy="2414312"/>
              </a:xfrm>
              <a:prstGeom prst="rect">
                <a:avLst/>
              </a:prstGeom>
              <a:blipFill rotWithShape="1">
                <a:blip r:embed="rId2"/>
                <a:stretch>
                  <a:fillRect l="-5" t="-5" r="1"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221480" y="29870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8"/>
          <p:cNvPicPr>
            <a:picLocks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13200" y="2853055"/>
            <a:ext cx="4570730" cy="229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435"/>
            <a:ext cx="7477125" cy="850265"/>
          </a:xfrm>
        </p:spPr>
        <p:txBody>
          <a:bodyPr/>
          <a:p>
            <a:r>
              <a:rPr lang="ru-RU" altLang="en-US"/>
              <a:t>Влияние параметров классификатора на его качество </a:t>
            </a:r>
            <a:endParaRPr lang="ru-RU" altLang="en-US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quarter" idx="14"/>
          </p:nvPr>
        </p:nvSpPr>
        <p:spPr>
          <a:xfrm>
            <a:off x="224790" y="1385570"/>
            <a:ext cx="8742045" cy="3242945"/>
          </a:xfrm>
        </p:spPr>
        <p:txBody>
          <a:bodyPr/>
          <a:p>
            <a:r>
              <a:rPr lang="ru-RU" sz="1800">
                <a:latin typeface="+mj-ea"/>
                <a:cs typeface="+mj-ea"/>
                <a:sym typeface="+mn-ea"/>
              </a:rPr>
              <a:t>Архитектура</a:t>
            </a:r>
            <a:r>
              <a:rPr lang="ru-RU" altLang="ru-RU" sz="1800" dirty="0">
                <a:latin typeface="+mj-ea"/>
                <a:cs typeface="+mj-ea"/>
                <a:sym typeface="+mn-ea"/>
              </a:rPr>
              <a:t> автокодировщика влияет на</a:t>
            </a:r>
            <a:r>
              <a:rPr lang="ru-RU" sz="1800" dirty="0">
                <a:latin typeface="+mj-ea"/>
                <a:cs typeface="+mj-ea"/>
                <a:sym typeface="+mn-ea"/>
              </a:rPr>
              <a:t> степень аппроксимации данных. </a:t>
            </a:r>
            <a:endParaRPr lang="ru-RU" sz="1800" dirty="0">
              <a:latin typeface="+mj-ea"/>
              <a:cs typeface="+mj-ea"/>
              <a:sym typeface="+mn-ea"/>
            </a:endParaRPr>
          </a:p>
          <a:p>
            <a:endParaRPr lang="ru-RU" altLang="en-US" sz="1800" dirty="0">
              <a:latin typeface="+mj-ea"/>
              <a:cs typeface="+mj-ea"/>
              <a:sym typeface="+mn-ea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pic>
        <p:nvPicPr>
          <p:cNvPr id="85" name="Изображение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315" y="1772920"/>
            <a:ext cx="292925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Изображение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43530" y="1701800"/>
            <a:ext cx="3120390" cy="28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Изображение 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153" t="1329" r="50381" b="51930"/>
          <a:stretch>
            <a:fillRect/>
          </a:stretch>
        </p:blipFill>
        <p:spPr>
          <a:xfrm>
            <a:off x="5868035" y="1700530"/>
            <a:ext cx="3215640" cy="29279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Текстовое поле 9"/>
          <p:cNvSpPr txBox="1"/>
          <p:nvPr/>
        </p:nvSpPr>
        <p:spPr>
          <a:xfrm>
            <a:off x="276225" y="5085080"/>
            <a:ext cx="8554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Чем проще архитектура автокодировщика, тем проще граница ФОПР. При увеличении количества скрытых слоев область, построенная автокодировщиком, сильнее аппроксимирует целевую область.</a:t>
            </a:r>
            <a:endParaRPr lang="ru-R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Влияние параметров классификатора на его качество </a:t>
            </a:r>
            <a:endParaRPr lang="ru-RU" alt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89" name="Изображение 15"/>
          <p:cNvPicPr>
            <a:picLocks noChangeAspect="1"/>
          </p:cNvPicPr>
          <p:nvPr>
            <p:ph sz="quarter" idx="13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950" y="1308100"/>
            <a:ext cx="2685415" cy="263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Изображение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44165" y="1196975"/>
            <a:ext cx="2975610" cy="28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Изображение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68035" y="1340485"/>
            <a:ext cx="2910840" cy="283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Текстовое поле 9"/>
          <p:cNvSpPr txBox="1"/>
          <p:nvPr/>
        </p:nvSpPr>
        <p:spPr>
          <a:xfrm>
            <a:off x="179705" y="4725035"/>
            <a:ext cx="8519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Чем больше порог ошибки реконструкции тем дальше ФОПР отдаляется от обучающего множества, а чем меньше , наоборот, фактическая область приближается к ЦОПР.</a:t>
            </a:r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85445"/>
            <a:ext cx="8229600" cy="643255"/>
          </a:xfrm>
        </p:spPr>
        <p:txBody>
          <a:bodyPr/>
          <a:lstStyle/>
          <a:p>
            <a:r>
              <a:rPr lang="ru-RU" dirty="0" smtClean="0"/>
              <a:t>Методика проведения экспериментов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323850" y="1294130"/>
            <a:ext cx="5975350" cy="238633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+mj-ea"/>
                <a:cs typeface="+mj-ea"/>
                <a:sym typeface="+mn-ea"/>
              </a:rPr>
              <a:t>1. Формируется обучающее множество </a:t>
            </a:r>
            <a:r>
              <a:rPr lang="ru-RU" dirty="0">
                <a:latin typeface="+mj-ea"/>
                <a:cs typeface="+mj-ea"/>
                <a:sym typeface="+mn-ea"/>
              </a:rPr>
              <a:t>в 3</a:t>
            </a:r>
            <a:r>
              <a:rPr lang="en-GB" dirty="0">
                <a:latin typeface="+mj-ea"/>
                <a:cs typeface="+mj-ea"/>
                <a:sym typeface="+mn-ea"/>
              </a:rPr>
              <a:t>D-</a:t>
            </a:r>
            <a:r>
              <a:rPr lang="ru-RU" dirty="0">
                <a:latin typeface="+mj-ea"/>
                <a:cs typeface="+mj-ea"/>
                <a:sym typeface="+mn-ea"/>
              </a:rPr>
              <a:t>пространстве</a:t>
            </a:r>
            <a:r>
              <a:rPr lang="en-GB" altLang="ru-RU" dirty="0">
                <a:latin typeface="+mj-ea"/>
                <a:cs typeface="+mj-ea"/>
                <a:sym typeface="+mn-ea"/>
              </a:rPr>
              <a:t> </a:t>
            </a:r>
            <a:r>
              <a:rPr lang="ru-RU" dirty="0">
                <a:latin typeface="+mj-ea"/>
                <a:cs typeface="+mj-ea"/>
                <a:sym typeface="+mn-ea"/>
              </a:rPr>
              <a:t>в виде эллипсоида из 450 точек. Что обеспечивает:</a:t>
            </a:r>
            <a:endParaRPr lang="ru-RU" dirty="0">
              <a:latin typeface="+mj-ea"/>
              <a:cs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ea"/>
                <a:cs typeface="+mj-ea"/>
                <a:sym typeface="+mn-ea"/>
              </a:rPr>
              <a:t>2 варианта сужения</a:t>
            </a:r>
            <a:endParaRPr lang="ru-RU" dirty="0">
              <a:latin typeface="+mj-ea"/>
              <a:cs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ea"/>
                <a:cs typeface="+mj-ea"/>
                <a:sym typeface="+mn-ea"/>
              </a:rPr>
              <a:t>схожий масштаб данных</a:t>
            </a:r>
            <a:endParaRPr lang="ru-RU" dirty="0">
              <a:latin typeface="+mj-ea"/>
              <a:cs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ea"/>
                <a:cs typeface="+mj-ea"/>
                <a:sym typeface="+mn-ea"/>
              </a:rPr>
              <a:t>отсутствие аномалий</a:t>
            </a:r>
            <a:endParaRPr lang="ru-RU" dirty="0">
              <a:latin typeface="+mj-ea"/>
              <a:cs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ea"/>
                <a:cs typeface="+mj-ea"/>
                <a:sym typeface="+mn-ea"/>
              </a:rPr>
              <a:t>избавление от элементарного «очерчивания» области обучающего множества ввиду низкой плотности заполнения эллипсоида точками</a:t>
            </a:r>
            <a:endParaRPr lang="ru-RU" dirty="0">
              <a:latin typeface="+mj-ea"/>
              <a:cs typeface="+mj-ea"/>
              <a:sym typeface="+mn-ea"/>
            </a:endParaRPr>
          </a:p>
          <a:p>
            <a:endParaRPr lang="ru-RU" dirty="0">
              <a:latin typeface="+mj-ea"/>
              <a:cs typeface="+mj-ea"/>
              <a:sym typeface="+mn-ea"/>
            </a:endParaRPr>
          </a:p>
        </p:txBody>
      </p:sp>
      <p:pic>
        <p:nvPicPr>
          <p:cNvPr id="15" name="Изображение 2"/>
          <p:cNvPicPr>
            <a:picLocks noChangeAspect="1"/>
          </p:cNvPicPr>
          <p:nvPr>
            <p:ph sz="quarter" idx="14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28080" y="1268730"/>
            <a:ext cx="2776855" cy="25469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323850" y="3500755"/>
            <a:ext cx="6241415" cy="638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ru-RU" sz="1600">
                <a:latin typeface="+mj-ea"/>
                <a:cs typeface="+mj-ea"/>
              </a:rPr>
              <a:t>2. </a:t>
            </a:r>
            <a:r>
              <a:rPr lang="ru-RU" sz="1600" dirty="0">
                <a:latin typeface="+mj-ea"/>
                <a:cs typeface="+mj-ea"/>
                <a:sym typeface="+mn-ea"/>
              </a:rPr>
              <a:t>Д</a:t>
            </a:r>
            <a:r>
              <a:rPr lang="ru-RU" sz="1600" dirty="0">
                <a:latin typeface="+mj-ea"/>
                <a:cs typeface="+mj-ea"/>
                <a:sym typeface="+mn-ea"/>
              </a:rPr>
              <a:t>ля каждого сужения изменяется архитектура, от простой к сложной, а именно, увеличивается количество скрытых слоёв.</a:t>
            </a:r>
            <a:endParaRPr lang="ru-RU" sz="1600" dirty="0">
              <a:latin typeface="+mj-ea"/>
              <a:cs typeface="+mj-ea"/>
              <a:sym typeface="+mn-ea"/>
            </a:endParaRPr>
          </a:p>
          <a:p>
            <a:endParaRPr lang="ru-RU" sz="1600" dirty="0">
              <a:latin typeface="+mj-ea"/>
              <a:cs typeface="+mj-ea"/>
              <a:sym typeface="+mn-ea"/>
            </a:endParaRPr>
          </a:p>
          <a:p>
            <a:endParaRPr lang="ru-RU" sz="1600" dirty="0">
              <a:latin typeface="+mj-ea"/>
              <a:cs typeface="+mj-ea"/>
              <a:sym typeface="+mn-ea"/>
            </a:endParaRPr>
          </a:p>
          <a:p>
            <a:endParaRPr lang="ru-RU" sz="1600" dirty="0">
              <a:latin typeface="+mj-ea"/>
              <a:cs typeface="+mj-ea"/>
              <a:sym typeface="+mn-ea"/>
            </a:endParaRPr>
          </a:p>
          <a:p>
            <a:endParaRPr lang="ru-RU" sz="1600" dirty="0">
              <a:latin typeface="+mj-ea"/>
              <a:cs typeface="+mj-ea"/>
              <a:sym typeface="+mn-ea"/>
            </a:endParaRPr>
          </a:p>
          <a:p>
            <a:endParaRPr lang="ru-RU" sz="1600" dirty="0">
              <a:latin typeface="+mj-ea"/>
              <a:cs typeface="+mj-ea"/>
              <a:sym typeface="+mn-ea"/>
            </a:endParaRPr>
          </a:p>
          <a:p>
            <a:endParaRPr lang="ru-RU" sz="1600" dirty="0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23" name="Таблица 22"/>
          <p:cNvGraphicFramePr/>
          <p:nvPr>
            <p:custDataLst>
              <p:tags r:id="rId3"/>
            </p:custDataLst>
          </p:nvPr>
        </p:nvGraphicFramePr>
        <p:xfrm>
          <a:off x="395605" y="5451475"/>
          <a:ext cx="8423275" cy="1158240"/>
        </p:xfrm>
        <a:graphic>
          <a:graphicData uri="http://schemas.openxmlformats.org/drawingml/2006/table">
            <a:tbl>
              <a:tblPr firstRow="1" lastRow="1" bandRow="1">
                <a:tableStyleId>{5940675A-B579-460E-94D1-54222C63F5DA}</a:tableStyleId>
              </a:tblPr>
              <a:tblGrid>
                <a:gridCol w="1823720"/>
                <a:gridCol w="492125"/>
                <a:gridCol w="883285"/>
                <a:gridCol w="962660"/>
                <a:gridCol w="962025"/>
                <a:gridCol w="824865"/>
                <a:gridCol w="824230"/>
                <a:gridCol w="825500"/>
                <a:gridCol w="824865"/>
              </a:tblGrid>
              <a:tr h="57912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Слои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  <a:p>
                      <a:pPr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Сужение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1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5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5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5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5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7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7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7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2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2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4 3 2 3 4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  <a:sym typeface="+mn-ea"/>
                        </a:rPr>
                        <a:t>6 4 2 4 6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  <a:sym typeface="+mn-ea"/>
                        </a:rPr>
                        <a:t>6 5 2 5 6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7 5 2 5 7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64 3 2 3 4 6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7 5 3 2 3 5 7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7 4 3 2 3 4 7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Таблица 24"/>
          <p:cNvGraphicFramePr/>
          <p:nvPr>
            <p:custDataLst>
              <p:tags r:id="rId4"/>
            </p:custDataLst>
          </p:nvPr>
        </p:nvGraphicFramePr>
        <p:xfrm>
          <a:off x="395605" y="4220845"/>
          <a:ext cx="8423275" cy="1158240"/>
        </p:xfrm>
        <a:graphic>
          <a:graphicData uri="http://schemas.openxmlformats.org/drawingml/2006/table">
            <a:tbl>
              <a:tblPr firstRow="1" lastRow="1" bandRow="1">
                <a:tableStyleId>{5940675A-B579-460E-94D1-54222C63F5DA}</a:tableStyleId>
              </a:tblPr>
              <a:tblGrid>
                <a:gridCol w="1850390"/>
                <a:gridCol w="461645"/>
                <a:gridCol w="901700"/>
                <a:gridCol w="952500"/>
                <a:gridCol w="952500"/>
                <a:gridCol w="819150"/>
                <a:gridCol w="1094740"/>
                <a:gridCol w="1390650"/>
              </a:tblGrid>
              <a:tr h="579120"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Слои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  <a:p>
                      <a:pPr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Сужение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>
                    <a:lnTlToBr w="12700">
                      <a:solidFill>
                        <a:schemeClr val="tx1"/>
                      </a:solidFill>
                      <a:prstDash val="solid"/>
                    </a:lnTlToB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1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3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5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5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5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7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7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1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2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2 1 2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  <a:sym typeface="+mn-ea"/>
                        </a:rPr>
                        <a:t>4 2 1 2 4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  <a:sym typeface="+mn-ea"/>
                        </a:rPr>
                        <a:t>4 3 1 3 4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6 4 1 4 6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6 5 1 5 6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600">
                          <a:latin typeface="+mj-ea"/>
                          <a:cs typeface="+mj-ea"/>
                        </a:rPr>
                        <a:t>6 4 2 1 2 4 6</a:t>
                      </a:r>
                      <a:endParaRPr lang="ru-RU" altLang="en-US" sz="1600">
                        <a:latin typeface="+mj-ea"/>
                        <a:cs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dirty="0" smtClean="0">
                <a:sym typeface="+mn-ea"/>
              </a:rPr>
              <a:t>Методика проведения экспериментов</a:t>
            </a:r>
            <a:endParaRPr lang="ru-RU" alt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18EB61-9EBD-44E2-9C41-DDD2243C44D8}" type="slidenum">
              <a:rPr lang="ru-RU" smtClean="0"/>
            </a:fld>
            <a:endParaRPr lang="ru-RU" dirty="0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107315" y="1341755"/>
            <a:ext cx="8769985" cy="3086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ru-RU" dirty="0">
                <a:latin typeface="+mj-ea"/>
                <a:cs typeface="+mj-ea"/>
                <a:sym typeface="+mn-ea"/>
              </a:rPr>
              <a:t>3. Для каждой архитектуры варьируется порог обнаружения аномалий, а именно уменьшается с помощью </a:t>
            </a:r>
            <a:r>
              <a:rPr lang="ru-RU" altLang="en-US" sz="1600" b="1">
                <a:latin typeface="+mj-ea"/>
                <a:cs typeface="+mj-ea"/>
                <a:sym typeface="+mn-ea"/>
              </a:rPr>
              <a:t>процентилей</a:t>
            </a:r>
            <a:r>
              <a:rPr lang="ru-RU" altLang="en-US">
                <a:latin typeface="+mj-ea"/>
                <a:cs typeface="+mj-ea"/>
                <a:sym typeface="+mn-ea"/>
              </a:rPr>
              <a:t>, и теперь порог обнаружения аномалий - это определённый процентиль ряда ошибок реконструкции.</a:t>
            </a:r>
            <a:endParaRPr lang="ru-RU" altLang="en-US" dirty="0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14" name="Таблица 13"/>
          <p:cNvGraphicFramePr/>
          <p:nvPr>
            <p:custDataLst>
              <p:tags r:id="rId1"/>
            </p:custDataLst>
          </p:nvPr>
        </p:nvGraphicFramePr>
        <p:xfrm>
          <a:off x="755650" y="2276475"/>
          <a:ext cx="7283450" cy="4083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71115"/>
                <a:gridCol w="595630"/>
                <a:gridCol w="551180"/>
                <a:gridCol w="529590"/>
                <a:gridCol w="527685"/>
                <a:gridCol w="461645"/>
                <a:gridCol w="461010"/>
                <a:gridCol w="527685"/>
                <a:gridCol w="529590"/>
                <a:gridCol w="528320"/>
              </a:tblGrid>
              <a:tr h="408305"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Процентиль: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100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95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90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85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80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75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70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65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+mj-ea"/>
                          <a:cs typeface="+mj-ea"/>
                        </a:rPr>
                        <a:t>50</a:t>
                      </a:r>
                      <a:endParaRPr sz="1600">
                        <a:latin typeface="+mj-ea"/>
                        <a:cs typeface="+mj-ea"/>
                      </a:endParaRPr>
                    </a:p>
                  </a:txBody>
                  <a:tcPr anchor="t" anchorCtr="0"/>
                </a:tc>
              </a:tr>
            </a:tbl>
          </a:graphicData>
        </a:graphic>
      </p:graphicFrame>
      <p:sp>
        <p:nvSpPr>
          <p:cNvPr id="22" name="Текстовое поле 21"/>
          <p:cNvSpPr txBox="1"/>
          <p:nvPr/>
        </p:nvSpPr>
        <p:spPr>
          <a:xfrm>
            <a:off x="179705" y="5373370"/>
            <a:ext cx="8663305" cy="1038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>
                <a:latin typeface="+mj-ea"/>
                <a:cs typeface="+mj-ea"/>
              </a:rPr>
              <a:t>4. Для каждой архитектуры, в соответствии с сужениями и различными порогами ошибки реконструкции, рассчитываются показатели качества EDCA и  оценивается влияние регулируемых параметров на качество модели.</a:t>
            </a:r>
            <a:endParaRPr lang="ru-RU" altLang="en-US">
              <a:latin typeface="+mj-ea"/>
              <a:cs typeface="+mj-ea"/>
            </a:endParaRPr>
          </a:p>
        </p:txBody>
      </p:sp>
      <p:pic>
        <p:nvPicPr>
          <p:cNvPr id="81" name="Изображение 7"/>
          <p:cNvPicPr>
            <a:picLocks noChangeAspect="1"/>
          </p:cNvPicPr>
          <p:nvPr>
            <p:ph sz="quarter" idx="13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7200" y="2766695"/>
            <a:ext cx="3970655" cy="22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Изображение 8"/>
          <p:cNvPicPr>
            <a:picLocks noChangeAspect="1"/>
          </p:cNvPicPr>
          <p:nvPr>
            <p:ph sz="quarter" idx="14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43755" y="2781935"/>
            <a:ext cx="4043045" cy="225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TABLE_ENDDRAG_ORIGIN_RECT" val="663*69"/>
  <p:tag name="TABLE_ENDDRAG_RECT" val="31*450*663*69"/>
  <p:tag name="KSO_WM_BEAUTIFY_FLAG" val=""/>
</p:tagLst>
</file>

<file path=ppt/tags/tag12.xml><?xml version="1.0" encoding="utf-8"?>
<p:tagLst xmlns:p="http://schemas.openxmlformats.org/presentationml/2006/main">
  <p:tag name="TABLE_ENDDRAG_ORIGIN_RECT" val="663*91"/>
  <p:tag name="TABLE_ENDDRAG_RECT" val="31*332*663*91"/>
  <p:tag name="KSO_WM_BEAUTIFY_FLAG" val=""/>
</p:tagLst>
</file>

<file path=ppt/tags/tag13.xml><?xml version="1.0" encoding="utf-8"?>
<p:tagLst xmlns:p="http://schemas.openxmlformats.org/presentationml/2006/main">
  <p:tag name="TABLE_ENDDRAG_ORIGIN_RECT" val="573*32"/>
  <p:tag name="TABLE_ENDDRAG_RECT" val="65*218*573*32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mpei_shablon_3000_A4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lena_shablon">
  <a:themeElements>
    <a:clrScheme name="ФС МЭИ Сине-красный темный">
      <a:dk1>
        <a:srgbClr val="FFFFFF"/>
      </a:dk1>
      <a:lt1>
        <a:srgbClr val="000001"/>
      </a:lt1>
      <a:dk2>
        <a:srgbClr val="FFFFFF"/>
      </a:dk2>
      <a:lt2>
        <a:srgbClr val="000001"/>
      </a:lt2>
      <a:accent1>
        <a:srgbClr val="0202D2"/>
      </a:accent1>
      <a:accent2>
        <a:srgbClr val="2828D8"/>
      </a:accent2>
      <a:accent3>
        <a:srgbClr val="4E4EE0"/>
      </a:accent3>
      <a:accent4>
        <a:srgbClr val="FF0000"/>
      </a:accent4>
      <a:accent5>
        <a:srgbClr val="E42626"/>
      </a:accent5>
      <a:accent6>
        <a:srgbClr val="EF4D4E"/>
      </a:accent6>
      <a:hlink>
        <a:srgbClr val="C0C0F4"/>
      </a:hlink>
      <a:folHlink>
        <a:srgbClr val="F7BFC0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P u b l i s h i n g E x p i r a t i o n D a t e   x m l n s = " h t t p : / / s c h e m a s . m i c r o s o f t . c o m / s h a r e p o i n t / v 3 "   x s i : n i l = " t r u e " / > < P u b l i s h i n g S t a r t D a t e   x m l n s = " h t t p : / / s c h e m a s . m i c r o s o f t . c o m / s h a r e p o i n t / v 3 "   x s i : n i l = " t r u e " / > < / d o c u m e n t M a n a g e m e n t > < / p : p r o p e r t i e s > 
</file>

<file path=customXml/item2.xml>��< ? x m l   v e r s i o n = " 1 . 0 " ? > < c t : c o n t e n t T y p e S c h e m a   c t : _ = " "   m a : _ = " "   m a : c o n t e n t T y p e N a m e = " >:C<5=B"   m a : c o n t e n t T y p e I D = " 0 x 0 1 0 1 0 0 C 9 6 D 8 6 A 8 2 F 5 A F B 4 E 9 7 4 E 8 1 0 E A 0 B 0 7 4 3 2 "   m a : c o n t e n t T y p e V e r s i o n = " 1 "   m a : c o n t e n t T y p e D e s c r i p t i o n = " !>740=85  4>:C<5=B0. "   m a : c o n t e n t T y p e S c o p e = " "   m a : v e r s i o n I D = " b d 3 1 3 0 8 2 2 7 a c 6 b c 6 a c 4 4 2 a f 8 f 0 4 9 f 5 9 2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2 a 1 0 c 8 2 8 3 1 e 5 d 6 2 5 b b b 0 1 7 3 1 3 6 b 0 3 6 8 0 "   n s 1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>  
 < x s d : i m p o r t   n a m e s p a c e = " h t t p : / / s c h e m a s . m i c r o s o f t . c o m / s h a r e p o i n t / v 3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1 : P u b l i s h i n g S t a r t D a t e "   m i n O c c u r s = " 0 " / >  
 < x s d : e l e m e n t   r e f = " n s 1 : P u b l i s h i n g E x p i r a t i o n D a t e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P u b l i s h i n g S t a r t D a t e "   m a : i n d e x = " 8 "   n i l l a b l e = " t r u e "   m a : d i s p l a y N a m e = " 0B0  =0G0;0  @0A?8A0=8O"   m a : d e s c r i p t i o n = " "   m a : h i d d e n = " t r u e "   m a : i n t e r n a l N a m e = " P u b l i s h i n g S t a r t D a t e " >  
 < x s d : s i m p l e T y p e >  
 < x s d : r e s t r i c t i o n   b a s e = " d m s : U n k n o w n " / >  
 < / x s d : s i m p l e T y p e >  
 < / x s d : e l e m e n t >  
 < x s d : e l e m e n t   n a m e = " P u b l i s h i n g E x p i r a t i o n D a t e "   m a : i n d e x = " 9 "   n i l l a b l e = " t r u e "   m a : d i s p l a y N a m e = " 0B0  >:>=G0=8O  @0A?8A0=8O"   m a : d e s c r i p t i o n = " "   m a : h i d d e n = " t r u e "   m a : i n t e r n a l N a m e = " P u b l i s h i n g E x p i r a t i o n D a t e " >  
 < x s d : s i m p l e T y p e >  
 < x s d : r e s t r i c t i o n   b a s e = " d m s : U n k n o w n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"8?  :>=B5=B0" / >  
 < x s d : e l e m e n t   r e f = " d c : t i t l e "   m i n O c c u r s = " 0 "   m a x O c c u r s = " 1 "   m a : i n d e x = " 4 "   m a : d i s p l a y N a m e = " 0720=85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40.xml><?xml version="1.0" encoding="utf-8"?>
<ds:datastoreItem xmlns:ds="http://schemas.openxmlformats.org/officeDocument/2006/customXml" ds:itemID="{1188CD4C-67D1-4069-887A-05E8683DEAA8}">
  <ds:schemaRefs/>
</ds:datastoreItem>
</file>

<file path=customXml/itemProps41.xml><?xml version="1.0" encoding="utf-8"?>
<ds:datastoreItem xmlns:ds="http://schemas.openxmlformats.org/officeDocument/2006/customXml" ds:itemID="{3F98B9CF-BE78-4444-A544-EF2E45ED076E}">
  <ds:schemaRefs/>
</ds:datastoreItem>
</file>

<file path=customXml/itemProps42.xml><?xml version="1.0" encoding="utf-8"?>
<ds:datastoreItem xmlns:ds="http://schemas.openxmlformats.org/officeDocument/2006/customXml" ds:itemID="{9F053DCA-53A7-47E2-8F14-45B500127AE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mpei_shablon_3000_A4</Template>
  <TotalTime>0</TotalTime>
  <Words>6792</Words>
  <Application>WPS Presentation</Application>
  <PresentationFormat>Экран (4:3)</PresentationFormat>
  <Paragraphs>244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SimSun</vt:lpstr>
      <vt:lpstr>Wingdings</vt:lpstr>
      <vt:lpstr>Avenir Next Cyr</vt:lpstr>
      <vt:lpstr>Agency FB</vt:lpstr>
      <vt:lpstr>Verdana</vt:lpstr>
      <vt:lpstr>MV Boli</vt:lpstr>
      <vt:lpstr>Futura-Normal</vt:lpstr>
      <vt:lpstr>Segoe Print</vt:lpstr>
      <vt:lpstr>Times New Roman</vt:lpstr>
      <vt:lpstr>Cambria Math</vt:lpstr>
      <vt:lpstr>Times New Roman</vt:lpstr>
      <vt:lpstr>Arial Unicode MS</vt:lpstr>
      <vt:lpstr>Calibri</vt:lpstr>
      <vt:lpstr>Microsoft YaHei</vt:lpstr>
      <vt:lpstr>Avenir Next Cyr</vt:lpstr>
      <vt:lpstr>MS Mincho</vt:lpstr>
      <vt:lpstr>mpei_shablon_3000_A4</vt:lpstr>
      <vt:lpstr>1_alena_shablon</vt:lpstr>
      <vt:lpstr>Выпускная квалификационная работа на тему: «Разработка и исследование параметров синтеза нейросетевых одноклассовых классификаторов»  </vt:lpstr>
      <vt:lpstr>PowerPoint 演示文稿</vt:lpstr>
      <vt:lpstr>PowerPoint 演示文稿</vt:lpstr>
      <vt:lpstr>Постановка задачи ВКР</vt:lpstr>
      <vt:lpstr>Критерий оценки качества  классификаторов EDCA</vt:lpstr>
      <vt:lpstr>PowerPoint 演示文稿</vt:lpstr>
      <vt:lpstr>PowerPoint 演示文稿</vt:lpstr>
      <vt:lpstr>Методика проведения экспериментов</vt:lpstr>
      <vt:lpstr>PowerPoint 演示文稿</vt:lpstr>
      <vt:lpstr>3D визуализация классификации </vt:lpstr>
      <vt:lpstr>2D визуализация классификаторов</vt:lpstr>
      <vt:lpstr>Общие результаты экспериментов  1 нейрона в сужении</vt:lpstr>
      <vt:lpstr>Общие результаты экспериментов  2 нейронов в сужении</vt:lpstr>
      <vt:lpstr>Заключение</vt:lpstr>
      <vt:lpstr>Спасибо за внимание! 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Наталия Никитин�</cp:lastModifiedBy>
  <cp:revision>51</cp:revision>
  <dcterms:created xsi:type="dcterms:W3CDTF">2024-06-17T12:36:00Z</dcterms:created>
  <dcterms:modified xsi:type="dcterms:W3CDTF">2024-06-24T21:10:02Z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0x010100C96D86A82F5AFB4E974E810EA0B07432</vt:lpwstr>
  </property>
  <property fmtid="{D5CDD505-2E9C-101B-9397-08002B2CF9AE}" pid="3" name="ICV">
    <vt:lpwstr>C667867AF20249A79CA8DCD3225DDE77_13</vt:lpwstr>
  </property>
  <property fmtid="{D5CDD505-2E9C-101B-9397-08002B2CF9AE}" pid="4" name="KSOProductBuildVer">
    <vt:lpwstr>1049-12.2.0.17119</vt:lpwstr>
  </property>
</Properties>
</file>